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438" r:id="rId9"/>
    <p:sldId id="263" r:id="rId10"/>
    <p:sldId id="267" r:id="rId11"/>
    <p:sldId id="437" r:id="rId12"/>
    <p:sldId id="269" r:id="rId13"/>
    <p:sldId id="270" r:id="rId14"/>
    <p:sldId id="271" r:id="rId15"/>
    <p:sldId id="312" r:id="rId16"/>
    <p:sldId id="344" r:id="rId17"/>
    <p:sldId id="439" r:id="rId18"/>
    <p:sldId id="272" r:id="rId19"/>
    <p:sldId id="376" r:id="rId20"/>
    <p:sldId id="273" r:id="rId21"/>
    <p:sldId id="378" r:id="rId22"/>
    <p:sldId id="379" r:id="rId23"/>
    <p:sldId id="436" r:id="rId24"/>
    <p:sldId id="435" r:id="rId25"/>
    <p:sldId id="274" r:id="rId26"/>
    <p:sldId id="307" r:id="rId27"/>
    <p:sldId id="275" r:id="rId28"/>
    <p:sldId id="440" r:id="rId29"/>
    <p:sldId id="276" r:id="rId30"/>
    <p:sldId id="349" r:id="rId31"/>
    <p:sldId id="277" r:id="rId32"/>
    <p:sldId id="308" r:id="rId33"/>
    <p:sldId id="335" r:id="rId34"/>
    <p:sldId id="278" r:id="rId35"/>
    <p:sldId id="309" r:id="rId36"/>
    <p:sldId id="310" r:id="rId37"/>
    <p:sldId id="282" r:id="rId38"/>
    <p:sldId id="284" r:id="rId39"/>
    <p:sldId id="311" r:id="rId40"/>
    <p:sldId id="285" r:id="rId41"/>
    <p:sldId id="313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74" r:id="rId50"/>
    <p:sldId id="380" r:id="rId51"/>
    <p:sldId id="381" r:id="rId52"/>
    <p:sldId id="302" r:id="rId53"/>
    <p:sldId id="303" r:id="rId54"/>
    <p:sldId id="350" r:id="rId55"/>
    <p:sldId id="382" r:id="rId56"/>
    <p:sldId id="351" r:id="rId57"/>
    <p:sldId id="352" r:id="rId58"/>
    <p:sldId id="355" r:id="rId59"/>
    <p:sldId id="353" r:id="rId60"/>
    <p:sldId id="356" r:id="rId61"/>
    <p:sldId id="357" r:id="rId62"/>
    <p:sldId id="383" r:id="rId63"/>
    <p:sldId id="358" r:id="rId64"/>
    <p:sldId id="359" r:id="rId65"/>
    <p:sldId id="365" r:id="rId66"/>
    <p:sldId id="434" r:id="rId67"/>
    <p:sldId id="433" r:id="rId68"/>
    <p:sldId id="429" r:id="rId69"/>
    <p:sldId id="431" r:id="rId70"/>
    <p:sldId id="361" r:id="rId71"/>
    <p:sldId id="362" r:id="rId72"/>
    <p:sldId id="363" r:id="rId73"/>
    <p:sldId id="364" r:id="rId74"/>
    <p:sldId id="360" r:id="rId75"/>
    <p:sldId id="366" r:id="rId76"/>
    <p:sldId id="430" r:id="rId77"/>
    <p:sldId id="367" r:id="rId78"/>
    <p:sldId id="368" r:id="rId79"/>
    <p:sldId id="369" r:id="rId80"/>
    <p:sldId id="427" r:id="rId81"/>
    <p:sldId id="426" r:id="rId82"/>
    <p:sldId id="428" r:id="rId83"/>
    <p:sldId id="370" r:id="rId84"/>
    <p:sldId id="372" r:id="rId85"/>
    <p:sldId id="373" r:id="rId86"/>
    <p:sldId id="432" r:id="rId87"/>
    <p:sldId id="441" r:id="rId88"/>
    <p:sldId id="342" r:id="rId8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58E"/>
    <a:srgbClr val="37282D"/>
    <a:srgbClr val="EA992E"/>
    <a:srgbClr val="CB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60"/>
  </p:normalViewPr>
  <p:slideViewPr>
    <p:cSldViewPr>
      <p:cViewPr varScale="1">
        <p:scale>
          <a:sx n="45" d="100"/>
          <a:sy n="45" d="100"/>
        </p:scale>
        <p:origin x="122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F4B4F-E8F0-422E-81BC-F48279DD1E6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ED26E-3621-4E70-966E-CFBAE2819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2641576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6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1260689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256?</a:t>
            </a:r>
          </a:p>
        </p:txBody>
      </p:sp>
    </p:spTree>
    <p:extLst>
      <p:ext uri="{BB962C8B-B14F-4D97-AF65-F5344CB8AC3E}">
        <p14:creationId xmlns:p14="http://schemas.microsoft.com/office/powerpoint/2010/main" val="250919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up hex code for blue</a:t>
            </a:r>
          </a:p>
        </p:txBody>
      </p:sp>
    </p:spTree>
    <p:extLst>
      <p:ext uri="{BB962C8B-B14F-4D97-AF65-F5344CB8AC3E}">
        <p14:creationId xmlns:p14="http://schemas.microsoft.com/office/powerpoint/2010/main" val="310866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38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4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5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71042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Website live example </a:t>
            </a:r>
          </a:p>
        </p:txBody>
      </p:sp>
    </p:spTree>
    <p:extLst>
      <p:ext uri="{BB962C8B-B14F-4D97-AF65-F5344CB8AC3E}">
        <p14:creationId xmlns:p14="http://schemas.microsoft.com/office/powerpoint/2010/main" val="228885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1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39640" y="3389083"/>
            <a:ext cx="3525519" cy="1158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771900" y="5118100"/>
            <a:ext cx="5461000" cy="118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9525" y="3548811"/>
            <a:ext cx="5725795" cy="118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cs typeface="Bebas Neue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6647" y="3775341"/>
            <a:ext cx="10871504" cy="4754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5F5F5F"/>
                </a:solidFill>
                <a:latin typeface="Lora"/>
                <a:cs typeface="Lo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36278"/>
            <a:ext cx="3054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validator.w3.org/#validate_by_inpu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eckjohnso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websafe_font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ment-zero.com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kweeket.github.io/demos/link-color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mailto:beckjohnson@gmail.com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1104900"/>
            <a:ext cx="43942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315200" y="1079500"/>
            <a:ext cx="3111500" cy="439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10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639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527800" y="0"/>
            <a:ext cx="3267710" cy="125730"/>
          </a:xfrm>
          <a:custGeom>
            <a:avLst/>
            <a:gdLst/>
            <a:ahLst/>
            <a:cxnLst/>
            <a:rect l="l" t="t" r="r" b="b"/>
            <a:pathLst>
              <a:path w="3267709" h="125730">
                <a:moveTo>
                  <a:pt x="0" y="0"/>
                </a:moveTo>
                <a:lnTo>
                  <a:pt x="3267722" y="0"/>
                </a:lnTo>
                <a:lnTo>
                  <a:pt x="3267722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791700" y="0"/>
            <a:ext cx="3213100" cy="125730"/>
          </a:xfrm>
          <a:custGeom>
            <a:avLst/>
            <a:gdLst/>
            <a:ahLst/>
            <a:cxnLst/>
            <a:rect l="l" t="t" r="r" b="b"/>
            <a:pathLst>
              <a:path w="3213100" h="125730">
                <a:moveTo>
                  <a:pt x="0" y="0"/>
                </a:moveTo>
                <a:lnTo>
                  <a:pt x="3213099" y="0"/>
                </a:lnTo>
                <a:lnTo>
                  <a:pt x="3213100" y="125514"/>
                </a:lnTo>
                <a:lnTo>
                  <a:pt x="0" y="125514"/>
                </a:lnTo>
                <a:lnTo>
                  <a:pt x="0" y="0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537392" y="6478270"/>
            <a:ext cx="3980815" cy="2246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565B5F"/>
                </a:solidFill>
                <a:latin typeface="Bebas Neue Bold"/>
                <a:cs typeface="Bebas Neue Bold"/>
              </a:rPr>
              <a:t>FUNDAMENTALS OF DEVELOPMENT</a:t>
            </a:r>
          </a:p>
          <a:p>
            <a:pPr algn="ctr">
              <a:lnSpc>
                <a:spcPct val="100000"/>
              </a:lnSpc>
            </a:pP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Instructor: Beck Johnson  </a:t>
            </a:r>
            <a:r>
              <a:rPr sz="2300" spc="-25" dirty="0">
                <a:solidFill>
                  <a:srgbClr val="565B5F"/>
                </a:solidFill>
                <a:latin typeface="Georgia"/>
                <a:cs typeface="Georgia"/>
              </a:rPr>
              <a:t>Week </a:t>
            </a:r>
            <a:r>
              <a:rPr sz="2300" dirty="0">
                <a:solidFill>
                  <a:srgbClr val="565B5F"/>
                </a:solidFill>
                <a:latin typeface="Georgia"/>
                <a:cs typeface="Georgia"/>
              </a:rPr>
              <a:t>1</a:t>
            </a:r>
            <a:endParaRPr sz="2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9703753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5F5F5F"/>
              </a:buClr>
            </a:pPr>
            <a:endParaRPr sz="3600" dirty="0">
              <a:latin typeface="Georgia" panose="02040502050405020303" pitchFamily="18" charset="0"/>
              <a:cs typeface="Times New Roman"/>
            </a:endParaRP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r>
              <a:rPr sz="54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HTML </a:t>
            </a:r>
            <a:r>
              <a:rPr sz="54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is just text </a:t>
            </a:r>
            <a:endParaRPr lang="en-US" sz="54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 algn="ctr">
              <a:lnSpc>
                <a:spcPct val="100000"/>
              </a:lnSpc>
              <a:buSzPct val="74242"/>
              <a:tabLst>
                <a:tab pos="445770" algn="l"/>
                <a:tab pos="446405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ou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can right-click</a:t>
            </a:r>
            <a:r>
              <a:rPr sz="3600" spc="-6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and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select</a:t>
            </a:r>
            <a:r>
              <a:rPr lang="en-US" sz="3600" dirty="0"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"View Source" on any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webpage to see how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developer made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</a:t>
            </a: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endParaRPr lang="en-US" sz="3600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buSzPct val="150000"/>
              <a:tabLst>
                <a:tab pos="445770" algn="l"/>
                <a:tab pos="446405" algn="l"/>
              </a:tabLst>
            </a:pP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can open and edit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HTML file in </a:t>
            </a:r>
            <a:r>
              <a:rPr lang="en-US" sz="36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any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text editor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  <a:endParaRPr sz="5000"/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6847" y="2819400"/>
            <a:ext cx="9780905" cy="45089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5F5F5F"/>
              </a:buClr>
            </a:pPr>
            <a:r>
              <a:rPr lang="en-US" sz="4000" spc="-5" dirty="0">
                <a:solidFill>
                  <a:srgbClr val="5F5F5F"/>
                </a:solidFill>
                <a:latin typeface="Georgia"/>
              </a:rPr>
              <a:t>However, specialized code editors make writing code easier by providing</a:t>
            </a:r>
          </a:p>
          <a:p>
            <a:pPr>
              <a:lnSpc>
                <a:spcPct val="100000"/>
              </a:lnSpc>
              <a:buClr>
                <a:srgbClr val="5F5F5F"/>
              </a:buClr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Syntax highlighting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Autocomplete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</a:endParaRP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</a:rPr>
              <a:t>Auto formatting</a:t>
            </a:r>
            <a:endParaRPr sz="3600" spc="-5" dirty="0">
              <a:solidFill>
                <a:srgbClr val="5F5F5F"/>
              </a:solidFill>
              <a:latin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800" y="444500"/>
            <a:ext cx="52787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PRACTICE, </a:t>
            </a:r>
            <a:r>
              <a:rPr sz="5000" spc="-80" dirty="0"/>
              <a:t>STUDY,</a:t>
            </a:r>
            <a:r>
              <a:rPr sz="5000" spc="-95" dirty="0"/>
              <a:t> </a:t>
            </a:r>
            <a:r>
              <a:rPr sz="5000" dirty="0"/>
              <a:t>PRACTICE</a:t>
            </a:r>
          </a:p>
        </p:txBody>
      </p:sp>
      <p:sp>
        <p:nvSpPr>
          <p:cNvPr id="6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5524500" y="406400"/>
            <a:ext cx="3606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  <p:sp>
        <p:nvSpPr>
          <p:cNvPr id="8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E8E668E-0FF0-443A-9224-89B1FA8F3055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CA48FA9-1E45-47B3-8FE0-CE7A6A5D442F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  <p:extLst>
      <p:ext uri="{BB962C8B-B14F-4D97-AF65-F5344CB8AC3E}">
        <p14:creationId xmlns:p14="http://schemas.microsoft.com/office/powerpoint/2010/main" val="42782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4500" y="406400"/>
            <a:ext cx="31877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HTML</a:t>
            </a:r>
            <a:r>
              <a:rPr sz="5000" spc="-100" dirty="0"/>
              <a:t> </a:t>
            </a:r>
            <a:r>
              <a:rPr sz="5000" dirty="0"/>
              <a:t>EDITORS</a:t>
            </a:r>
          </a:p>
        </p:txBody>
      </p:sp>
      <p:sp>
        <p:nvSpPr>
          <p:cNvPr id="4" name="object 4"/>
          <p:cNvSpPr/>
          <p:nvPr/>
        </p:nvSpPr>
        <p:spPr>
          <a:xfrm>
            <a:off x="4699000" y="526440"/>
            <a:ext cx="571500" cy="57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286000" y="2733281"/>
            <a:ext cx="1902155" cy="1902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51100" y="4838700"/>
            <a:ext cx="146431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VS Code</a:t>
            </a:r>
          </a:p>
        </p:txBody>
      </p:sp>
      <p:sp>
        <p:nvSpPr>
          <p:cNvPr id="7" name="object 7"/>
          <p:cNvSpPr/>
          <p:nvPr/>
        </p:nvSpPr>
        <p:spPr>
          <a:xfrm>
            <a:off x="5715000" y="2844800"/>
            <a:ext cx="1676400" cy="1684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740400" y="4838700"/>
            <a:ext cx="1487805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Brackets</a:t>
            </a:r>
          </a:p>
        </p:txBody>
      </p:sp>
      <p:sp>
        <p:nvSpPr>
          <p:cNvPr id="9" name="object 9"/>
          <p:cNvSpPr/>
          <p:nvPr/>
        </p:nvSpPr>
        <p:spPr>
          <a:xfrm>
            <a:off x="8788400" y="2870200"/>
            <a:ext cx="1904276" cy="1738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207500" y="4838700"/>
            <a:ext cx="94361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Atom</a:t>
            </a:r>
          </a:p>
        </p:txBody>
      </p:sp>
      <p:sp>
        <p:nvSpPr>
          <p:cNvPr id="11" name="object 11"/>
          <p:cNvSpPr/>
          <p:nvPr/>
        </p:nvSpPr>
        <p:spPr>
          <a:xfrm>
            <a:off x="7429500" y="6172200"/>
            <a:ext cx="1917700" cy="195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912100" y="8305800"/>
            <a:ext cx="908685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Coda</a:t>
            </a:r>
          </a:p>
        </p:txBody>
      </p:sp>
      <p:sp>
        <p:nvSpPr>
          <p:cNvPr id="13" name="object 13"/>
          <p:cNvSpPr/>
          <p:nvPr/>
        </p:nvSpPr>
        <p:spPr>
          <a:xfrm>
            <a:off x="3810000" y="6324600"/>
            <a:ext cx="1955800" cy="195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695700" y="8305800"/>
            <a:ext cx="224917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Sublime Text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FAF0CBF-C18A-40CC-9516-7CAB764E66CC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584C2EA9-C35B-4F02-8A25-9BA5E83F89F6}"/>
              </a:ext>
            </a:extLst>
          </p:cNvPr>
          <p:cNvSpPr txBox="1">
            <a:spLocks/>
          </p:cNvSpPr>
          <p:nvPr/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HTML</a:t>
            </a:r>
            <a:r>
              <a:rPr lang="en-US" sz="5000" kern="0" spc="-100" dirty="0"/>
              <a:t> </a:t>
            </a:r>
            <a:r>
              <a:rPr lang="en-US" sz="5000" kern="0" dirty="0"/>
              <a:t>EDITORS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79596" y="5486400"/>
            <a:ext cx="10137804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 web browser reads an .html file and turns “mark up” language into formatted text</a:t>
            </a:r>
          </a:p>
          <a:p>
            <a:pPr marL="24765" marR="5080" indent="-12700">
              <a:lnSpc>
                <a:spcPct val="100000"/>
              </a:lnSpc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All browsers have a mode called “</a:t>
            </a:r>
            <a:r>
              <a:rPr lang="en-US" sz="3300" b="1" spc="-10" dirty="0">
                <a:solidFill>
                  <a:srgbClr val="5F5F5F"/>
                </a:solidFill>
                <a:latin typeface="Georgia"/>
                <a:cs typeface="Georgia"/>
              </a:rPr>
              <a:t>Developer Tools</a:t>
            </a: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” that show you the HTML, CSS, and </a:t>
            </a:r>
            <a:r>
              <a:rPr lang="en-US" sz="3300" spc="-1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 used to create that page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WEB</a:t>
            </a:r>
            <a:r>
              <a:rPr sz="5000" spc="-100" dirty="0"/>
              <a:t> </a:t>
            </a:r>
            <a:r>
              <a:rPr sz="5000" dirty="0"/>
              <a:t>BROWSERS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620860" y="2362200"/>
            <a:ext cx="10278801" cy="2639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DEVELOPER</a:t>
            </a:r>
            <a:r>
              <a:rPr sz="5000" spc="-100" dirty="0"/>
              <a:t> </a:t>
            </a:r>
            <a:r>
              <a:rPr sz="5000" dirty="0"/>
              <a:t>TOOLS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6339" y="2333358"/>
            <a:ext cx="10009061" cy="6542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Chrome</a:t>
            </a:r>
            <a:r>
              <a:rPr lang="en-US"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/Firefox</a:t>
            </a:r>
            <a:endParaRPr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lnSpc>
                <a:spcPct val="100000"/>
              </a:lnSpc>
              <a:spcBef>
                <a:spcPts val="193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Right-click</a:t>
            </a: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anywhere on the page </a:t>
            </a: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&gt;</a:t>
            </a:r>
            <a:r>
              <a:rPr sz="2800" spc="-8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Inspect</a:t>
            </a:r>
            <a:endParaRPr sz="2800" dirty="0">
              <a:latin typeface="Georgia" panose="02040502050405020303" pitchFamily="18" charset="0"/>
              <a:cs typeface="Georgia"/>
            </a:endParaRPr>
          </a:p>
          <a:p>
            <a:pPr marL="562610" indent="-422909">
              <a:lnSpc>
                <a:spcPct val="100000"/>
              </a:lnSpc>
              <a:spcBef>
                <a:spcPts val="159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OR hit the </a:t>
            </a:r>
            <a:r>
              <a:rPr sz="2800" b="1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F12</a:t>
            </a:r>
            <a:r>
              <a:rPr sz="2800" spc="-9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key</a:t>
            </a:r>
            <a:endParaRPr lang="en-US" sz="28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139701">
              <a:lnSpc>
                <a:spcPct val="100000"/>
              </a:lnSpc>
              <a:spcBef>
                <a:spcPts val="1595"/>
              </a:spcBef>
              <a:tabLst>
                <a:tab pos="562610" algn="l"/>
                <a:tab pos="563245" algn="l"/>
              </a:tabLst>
            </a:pPr>
            <a:endParaRPr sz="25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Safari</a:t>
            </a:r>
            <a:endParaRPr lang="en-US"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spcBef>
                <a:spcPts val="193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 panose="02040502050405020303" pitchFamily="18" charset="0"/>
              </a:rPr>
              <a:t>Open Preferences &gt; Advanced &gt; Show Develop menu</a:t>
            </a:r>
          </a:p>
          <a:p>
            <a:pPr marL="562610" indent="-422909">
              <a:spcBef>
                <a:spcPts val="200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Right-click &gt; Inspect Element</a:t>
            </a:r>
            <a:endParaRPr lang="en-US" sz="2800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62610" indent="-422909">
              <a:lnSpc>
                <a:spcPct val="100000"/>
              </a:lnSpc>
              <a:spcBef>
                <a:spcPts val="2000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endParaRPr sz="2500" dirty="0">
              <a:latin typeface="Georgia" panose="02040502050405020303" pitchFamily="18" charset="0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33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Internet </a:t>
            </a:r>
            <a:r>
              <a:rPr sz="33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Explorer</a:t>
            </a:r>
            <a:endParaRPr sz="3300" dirty="0">
              <a:latin typeface="Georgia" panose="02040502050405020303" pitchFamily="18" charset="0"/>
              <a:cs typeface="Lora"/>
            </a:endParaRPr>
          </a:p>
          <a:p>
            <a:pPr marL="562610" indent="-422909">
              <a:spcBef>
                <a:spcPts val="1885"/>
              </a:spcBef>
              <a:buFont typeface="Symbol"/>
              <a:buChar char=""/>
              <a:tabLst>
                <a:tab pos="562610" algn="l"/>
                <a:tab pos="563245" algn="l"/>
              </a:tabLst>
            </a:pPr>
            <a:r>
              <a:rPr sz="2800" dirty="0">
                <a:solidFill>
                  <a:srgbClr val="5F5F5F"/>
                </a:solidFill>
                <a:latin typeface="Georgia" panose="02040502050405020303" pitchFamily="18" charset="0"/>
              </a:rPr>
              <a:t>F12 key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699000" y="5880100"/>
            <a:ext cx="3937000" cy="119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709420" algn="l"/>
                <a:tab pos="4170045" algn="l"/>
              </a:tabLst>
            </a:pPr>
            <a:r>
              <a:rPr lang="en-US"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Let’s try it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8600" y="2959100"/>
            <a:ext cx="2387600" cy="238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51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C967B6-C6ED-4392-892C-1985F84E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" t="10464" r="1469" b="4468"/>
          <a:stretch/>
        </p:blipFill>
        <p:spPr>
          <a:xfrm>
            <a:off x="0" y="1647391"/>
            <a:ext cx="13055600" cy="8334809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DEVELOPER</a:t>
            </a:r>
            <a:r>
              <a:rPr sz="5000" spc="-100" dirty="0"/>
              <a:t> </a:t>
            </a:r>
            <a:r>
              <a:rPr sz="5000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49529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79596" y="5486400"/>
            <a:ext cx="10137804" cy="4062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You can experiment directly in the browser using dev tools before making permanent changes</a:t>
            </a:r>
          </a:p>
          <a:p>
            <a:pPr marL="24765" marR="5080" indent="-12700">
              <a:lnSpc>
                <a:spcPct val="100000"/>
              </a:lnSpc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You can modify both HTML and CSS</a:t>
            </a: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265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300" spc="-10" dirty="0">
                <a:solidFill>
                  <a:srgbClr val="5F5F5F"/>
                </a:solidFill>
                <a:latin typeface="Georgia"/>
                <a:cs typeface="Georgia"/>
              </a:rPr>
              <a:t>Any changes disappear when you refresh the page – copy to a local file if you want to keep them!</a:t>
            </a:r>
          </a:p>
          <a:p>
            <a:pPr marL="24765" marR="5080" indent="-12700" algn="ctr">
              <a:lnSpc>
                <a:spcPct val="100000"/>
              </a:lnSpc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WEB</a:t>
            </a:r>
            <a:r>
              <a:rPr sz="5000" spc="-100" dirty="0"/>
              <a:t> </a:t>
            </a:r>
            <a:r>
              <a:rPr sz="5000" dirty="0"/>
              <a:t>BROWSERS</a:t>
            </a: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620860" y="2362200"/>
            <a:ext cx="10278801" cy="2639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44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1605" y="5118100"/>
            <a:ext cx="54463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18135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HTML	DOCUMENTS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0" y="3389083"/>
            <a:ext cx="13004800" cy="1169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algn="ctr">
              <a:lnSpc>
                <a:spcPct val="100000"/>
              </a:lnSpc>
            </a:pPr>
            <a:r>
              <a:rPr dirty="0"/>
              <a:t>&lt;html&gt;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lang="en-US" sz="5000" spc="-100" dirty="0"/>
              <a:t>is </a:t>
            </a:r>
            <a:r>
              <a:rPr lang="en-US" sz="5000" dirty="0"/>
              <a:t>for content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9777146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85"/>
              </a:spcBef>
              <a:buSzPct val="74242"/>
              <a:tabLst>
                <a:tab pos="441959" algn="l"/>
                <a:tab pos="443230" algn="l"/>
              </a:tabLst>
            </a:pPr>
            <a:r>
              <a:rPr lang="en-US" sz="4000" spc="-10" dirty="0">
                <a:solidFill>
                  <a:srgbClr val="5F5F5F"/>
                </a:solidFill>
                <a:latin typeface="Georgia"/>
                <a:cs typeface="Georgia"/>
              </a:rPr>
              <a:t>A browser doesn’t know what the content on your page actually is, unless you tell it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HTML tags describe your content to a browser so that it can be displayed properly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It provides a way for CSS to be applied, to give  more precise control over how the webpage is presented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995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5" y="-120144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30400" y="2895600"/>
            <a:ext cx="8949564" cy="5678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20" dirty="0">
                <a:solidFill>
                  <a:srgbClr val="5F5F5F"/>
                </a:solidFill>
                <a:latin typeface="Georgia"/>
                <a:cs typeface="Georgia"/>
              </a:rPr>
              <a:t>Who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</a:t>
            </a:r>
            <a:r>
              <a:rPr sz="3300" spc="-1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you?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Who am I?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 you</a:t>
            </a:r>
            <a:r>
              <a:rPr sz="3300" spc="-9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0" dirty="0">
                <a:solidFill>
                  <a:srgbClr val="5F5F5F"/>
                </a:solidFill>
                <a:latin typeface="Georgia"/>
                <a:cs typeface="Georgia"/>
              </a:rPr>
              <a:t>do/study/etc?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your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experience with web</a:t>
            </a:r>
            <a:r>
              <a:rPr sz="3300" spc="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development?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Do you have related skills like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Photoshop, wireframing, email marketing, </a:t>
            </a:r>
            <a:r>
              <a:rPr lang="en-US" sz="3300" spc="-5" dirty="0" err="1">
                <a:solidFill>
                  <a:srgbClr val="5F5F5F"/>
                </a:solidFill>
                <a:latin typeface="Georgia"/>
              </a:rPr>
              <a:t>etc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?</a:t>
            </a:r>
            <a:endParaRPr sz="3300" spc="-5" dirty="0">
              <a:solidFill>
                <a:srgbClr val="5F5F5F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hoping to get out of this</a:t>
            </a:r>
            <a:r>
              <a:rPr sz="3300" spc="-1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class?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000" y="489774"/>
            <a:ext cx="301371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Introductions</a:t>
            </a:r>
          </a:p>
        </p:txBody>
      </p:sp>
      <p:sp>
        <p:nvSpPr>
          <p:cNvPr id="5" name="object 5"/>
          <p:cNvSpPr/>
          <p:nvPr/>
        </p:nvSpPr>
        <p:spPr>
          <a:xfrm>
            <a:off x="4254550" y="533400"/>
            <a:ext cx="1000404" cy="643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6800" y="406400"/>
            <a:ext cx="3262629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DOCUMENT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1200" y="2841839"/>
            <a:ext cx="8623300" cy="5496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!doctype</a:t>
            </a:r>
            <a:r>
              <a:rPr sz="2600" spc="-95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2600" dirty="0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820419">
              <a:lnSpc>
                <a:spcPct val="100000"/>
              </a:lnSpc>
              <a:spcBef>
                <a:spcPts val="335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My First</a:t>
            </a:r>
            <a:r>
              <a:rPr sz="2600" spc="-90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Page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798830">
              <a:lnSpc>
                <a:spcPct val="100000"/>
              </a:lnSpc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The body is what the browser</a:t>
            </a:r>
            <a:r>
              <a:rPr sz="2600" spc="-8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sees.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735"/>
              </a:spcBef>
            </a:pP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&lt;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2600" dirty="0">
                <a:solidFill>
                  <a:srgbClr val="0096FF"/>
                </a:solidFill>
                <a:latin typeface="Consolas"/>
                <a:cs typeface="Consolas"/>
              </a:rPr>
              <a:t>&gt;</a:t>
            </a:r>
            <a:r>
              <a:rPr sz="2600" dirty="0">
                <a:latin typeface="Consolas"/>
                <a:cs typeface="Consolas"/>
              </a:rPr>
              <a:t>Several ways to format</a:t>
            </a:r>
            <a:r>
              <a:rPr sz="2600" spc="-8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text.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2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6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08083" y="1893486"/>
            <a:ext cx="5780364" cy="4749165"/>
            <a:chOff x="7208083" y="1893486"/>
            <a:chExt cx="5780364" cy="4749165"/>
          </a:xfrm>
        </p:grpSpPr>
        <p:pic>
          <p:nvPicPr>
            <p:cNvPr id="7" name="Picture 2" descr="laptop_PNG8915.png (2046×1681)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083" y="1893486"/>
              <a:ext cx="5780364" cy="4749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5234" y="2743200"/>
              <a:ext cx="3208316" cy="200748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249836" y="1898705"/>
            <a:ext cx="5780364" cy="4749165"/>
            <a:chOff x="7249836" y="1898705"/>
            <a:chExt cx="5780364" cy="4749165"/>
          </a:xfrm>
        </p:grpSpPr>
        <p:grpSp>
          <p:nvGrpSpPr>
            <p:cNvPr id="10" name="Group 9"/>
            <p:cNvGrpSpPr/>
            <p:nvPr/>
          </p:nvGrpSpPr>
          <p:grpSpPr>
            <a:xfrm>
              <a:off x="7249836" y="1898705"/>
              <a:ext cx="5780364" cy="4749165"/>
              <a:chOff x="7208083" y="1893486"/>
              <a:chExt cx="5780364" cy="4749165"/>
            </a:xfrm>
          </p:grpSpPr>
          <p:pic>
            <p:nvPicPr>
              <p:cNvPr id="12" name="Picture 2" descr="laptop_PNG8915.png (2046×1681)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8083" y="1893486"/>
                <a:ext cx="5780364" cy="4749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234" y="2743200"/>
                <a:ext cx="3208316" cy="2007489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016" y="2648013"/>
              <a:ext cx="3436468" cy="2192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6895E-542C-43F0-A9D0-5E45590E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94529"/>
            <a:ext cx="8691818" cy="94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0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3B4AC-31F3-4DB3-91EA-EC6C72DD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6076"/>
            <a:ext cx="8810626" cy="97375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657DEC-EC64-42BB-A098-B36BD0E44101}"/>
              </a:ext>
            </a:extLst>
          </p:cNvPr>
          <p:cNvSpPr/>
          <p:nvPr/>
        </p:nvSpPr>
        <p:spPr>
          <a:xfrm>
            <a:off x="6731000" y="1828800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394C3-F7E4-4C70-94F5-A058CC72E874}"/>
              </a:ext>
            </a:extLst>
          </p:cNvPr>
          <p:cNvSpPr/>
          <p:nvPr/>
        </p:nvSpPr>
        <p:spPr>
          <a:xfrm>
            <a:off x="330200" y="552991"/>
            <a:ext cx="1951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6E8035-7105-483E-91AE-E9DFEFBB9A9B}"/>
              </a:ext>
            </a:extLst>
          </p:cNvPr>
          <p:cNvSpPr/>
          <p:nvPr/>
        </p:nvSpPr>
        <p:spPr>
          <a:xfrm>
            <a:off x="1599236" y="54102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7DCE82-44EB-46AF-B7E8-C83A747C7F57}"/>
              </a:ext>
            </a:extLst>
          </p:cNvPr>
          <p:cNvSpPr/>
          <p:nvPr/>
        </p:nvSpPr>
        <p:spPr>
          <a:xfrm>
            <a:off x="10588625" y="4083580"/>
            <a:ext cx="1996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A48FA-7C4F-4316-B53A-7C0076D7DC65}"/>
              </a:ext>
            </a:extLst>
          </p:cNvPr>
          <p:cNvSpPr/>
          <p:nvPr/>
        </p:nvSpPr>
        <p:spPr>
          <a:xfrm>
            <a:off x="10614990" y="8839200"/>
            <a:ext cx="88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AA363-65F4-4352-B031-82C845C7E3FF}"/>
              </a:ext>
            </a:extLst>
          </p:cNvPr>
          <p:cNvSpPr/>
          <p:nvPr/>
        </p:nvSpPr>
        <p:spPr>
          <a:xfrm>
            <a:off x="1310727" y="3378045"/>
            <a:ext cx="88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A83B7-AA40-4C22-9D71-BD967201E4E7}"/>
              </a:ext>
            </a:extLst>
          </p:cNvPr>
          <p:cNvSpPr/>
          <p:nvPr/>
        </p:nvSpPr>
        <p:spPr>
          <a:xfrm>
            <a:off x="10147271" y="6104776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D8890-B8FF-4F09-AEC8-0D98A8B4565D}"/>
              </a:ext>
            </a:extLst>
          </p:cNvPr>
          <p:cNvSpPr/>
          <p:nvPr/>
        </p:nvSpPr>
        <p:spPr>
          <a:xfrm>
            <a:off x="10588625" y="1371600"/>
            <a:ext cx="111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05484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289A1A-16A8-4AAC-AD72-62DD54B7864F}"/>
              </a:ext>
            </a:extLst>
          </p:cNvPr>
          <p:cNvSpPr/>
          <p:nvPr/>
        </p:nvSpPr>
        <p:spPr>
          <a:xfrm>
            <a:off x="711200" y="179360"/>
            <a:ext cx="12039600" cy="939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!doctype</a:t>
            </a:r>
            <a:r>
              <a:rPr lang="en-US" sz="1600" spc="-95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The Difference Between Visual Design and Graphic Design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91440"/>
            <a:r>
              <a:rPr lang="en-US" sz="1600" dirty="0">
                <a:solidFill>
                  <a:srgbClr val="0096FF"/>
                </a:solidFill>
                <a:latin typeface="Consolas"/>
                <a:cs typeface="Consolas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header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logo.jpg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="The Hard Refresh Logo"</a:t>
            </a:r>
            <a:r>
              <a:rPr lang="en-US" sz="16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="/courses.html"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 err="1">
                <a:latin typeface="Consolas"/>
              </a:rPr>
              <a:t>Skillcrush</a:t>
            </a:r>
            <a:r>
              <a:rPr lang="en-US" sz="1600" dirty="0">
                <a:latin typeface="Consolas"/>
              </a:rPr>
              <a:t> Courses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="/bootcamp.html"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Free 10-Day Bootcamp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 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Tech 101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			&lt;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 lvl="1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="/html.html"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HTML &amp; CSS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   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Design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	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="/career.html"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</a:rPr>
              <a:t>Career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</a:endParaRP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 marL="91440"/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   &lt;/</a:t>
            </a:r>
            <a:r>
              <a:rPr lang="en-US" sz="1600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header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section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Visual Design vs. Graphic Design: What’s the Difference?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aside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	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Cameron-chapman.jpg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="Headshot of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Cameron Chapman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"</a:t>
            </a:r>
            <a:r>
              <a:rPr lang="en-US" sz="16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r>
              <a:rPr lang="en-US" sz="1600" dirty="0">
                <a:latin typeface="Consolas"/>
              </a:rPr>
              <a:t>Cameron Chapman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aside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 err="1">
                <a:solidFill>
                  <a:srgbClr val="7F0000"/>
                </a:solidFill>
                <a:latin typeface="Consolas"/>
                <a:cs typeface="Consolas"/>
              </a:rPr>
              <a:t>img</a:t>
            </a:r>
            <a:r>
              <a:rPr lang="en-US" sz="1600" dirty="0">
                <a:solidFill>
                  <a:srgbClr val="7F0000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</a:rPr>
              <a:t>src</a:t>
            </a:r>
            <a:r>
              <a:rPr lang="en-US" sz="16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visual-vs-graphic.jpg</a:t>
            </a:r>
            <a:r>
              <a:rPr lang="en-US" sz="1600" dirty="0">
                <a:latin typeface="Consolas"/>
                <a:cs typeface="Consolas"/>
              </a:rPr>
              <a:t>" </a:t>
            </a:r>
            <a:r>
              <a:rPr lang="en-US" sz="1600" dirty="0">
                <a:solidFill>
                  <a:srgbClr val="FF0000"/>
                </a:solidFill>
                <a:latin typeface="Consolas"/>
              </a:rPr>
              <a:t>alt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="Visual vs graphic design" /&gt; </a:t>
            </a:r>
            <a:r>
              <a:rPr lang="en-US" sz="1600" dirty="0">
                <a:latin typeface="Consolas"/>
                <a:cs typeface="Consolas"/>
              </a:rPr>
              <a:t>			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	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 Graphic designer.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Visual designer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. User interface (UI) designer. 	    User experience (UX) designer. 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href</a:t>
            </a:r>
            <a:r>
              <a:rPr lang="en-US" sz="1600" dirty="0">
                <a:latin typeface="Consolas"/>
              </a:rPr>
              <a:t>="/design.html"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Web designer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1600" dirty="0">
                <a:latin typeface="Consolas"/>
                <a:cs typeface="Consolas"/>
              </a:rPr>
              <a:t>.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spcBef>
                <a:spcPts val="3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   &lt;/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section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1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1847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5071D-B048-4D31-8629-81B9C54C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81000"/>
            <a:ext cx="7105650" cy="92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0" y="406400"/>
            <a:ext cx="31743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10027920" cy="5809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spcBef>
                <a:spcPts val="5385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tags (sometimes called “elements”)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are contained in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Consolas" panose="020B0609020204030204" pitchFamily="49" charset="0"/>
                <a:cs typeface="Georgia"/>
              </a:rPr>
              <a:t>&lt;&gt;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 b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rackets</a:t>
            </a:r>
            <a:endParaRPr sz="3600" dirty="0"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wrap around the content they are describing, with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sz="3600" b="1" spc="-5" dirty="0">
                <a:solidFill>
                  <a:srgbClr val="5F5F5F"/>
                </a:solidFill>
                <a:latin typeface="Georgia"/>
                <a:cs typeface="Georgia"/>
              </a:rPr>
              <a:t>opening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 a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closing</a:t>
            </a:r>
            <a:r>
              <a:rPr sz="3600" b="1" spc="-1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tag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0" indent="-457200"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lvl="1"/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tag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&gt;Content goes in</a:t>
            </a:r>
            <a:r>
              <a:rPr lang="en-US" sz="3600" spc="-8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here&lt;/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tag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 lvl="0">
              <a:spcBef>
                <a:spcPts val="45"/>
              </a:spcBef>
            </a:pPr>
            <a:endParaRPr lang="en-US" sz="20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1959" algn="l"/>
                <a:tab pos="443230" algn="l"/>
              </a:tabLst>
            </a:pPr>
            <a:endParaRPr lang="en-US" sz="3300" spc="-1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0" y="406400"/>
            <a:ext cx="31743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50000" y="9336278"/>
            <a:ext cx="280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800" spc="-5" dirty="0">
                <a:latin typeface="Arial"/>
                <a:cs typeface="Arial"/>
              </a:rPr>
              <a:t>20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6600" y="8414696"/>
            <a:ext cx="711009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2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616" t="9036" r="58306"/>
          <a:stretch/>
        </p:blipFill>
        <p:spPr>
          <a:xfrm>
            <a:off x="0" y="2755302"/>
            <a:ext cx="6266766" cy="601718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32B19-A564-48C1-A77C-47C6C4756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94" r="2045"/>
          <a:stretch/>
        </p:blipFill>
        <p:spPr>
          <a:xfrm>
            <a:off x="5816600" y="2167506"/>
            <a:ext cx="7159801" cy="66149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11191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300" y="406400"/>
            <a:ext cx="23742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RULES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9730" y="2590800"/>
            <a:ext cx="10310470" cy="6419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sz="3300" spc="-25" dirty="0">
                <a:solidFill>
                  <a:srgbClr val="5F5F5F"/>
                </a:solidFill>
                <a:latin typeface="Georgia"/>
                <a:cs typeface="Georgia"/>
              </a:rPr>
              <a:t>Tags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written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sz="33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lowercase</a:t>
            </a:r>
            <a:endParaRPr sz="3300" dirty="0">
              <a:latin typeface="Georgia"/>
              <a:cs typeface="Georgia"/>
            </a:endParaRPr>
          </a:p>
          <a:p>
            <a:pPr marL="457201" lvl="1">
              <a:spcBef>
                <a:spcPts val="2670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994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300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not</a:t>
            </a:r>
            <a:r>
              <a:rPr sz="3300" b="1" spc="-3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lang="en-US" sz="3300" dirty="0">
              <a:solidFill>
                <a:srgbClr val="5F5F5F"/>
              </a:solidFill>
              <a:latin typeface="Consolas"/>
              <a:cs typeface="Consolas"/>
            </a:endParaRPr>
          </a:p>
          <a:p>
            <a:pPr marL="457201" lvl="1">
              <a:spcBef>
                <a:spcPts val="2670"/>
              </a:spcBef>
              <a:buSzPct val="74242"/>
              <a:tabLst>
                <a:tab pos="886460" algn="l"/>
                <a:tab pos="887094" algn="l"/>
              </a:tabLst>
            </a:pPr>
            <a:endParaRPr sz="2400" dirty="0">
              <a:latin typeface="Consolas"/>
              <a:cs typeface="Consolas"/>
            </a:endParaRPr>
          </a:p>
          <a:p>
            <a:pPr marL="12700">
              <a:spcBef>
                <a:spcPts val="1705"/>
              </a:spcBef>
              <a:buSzPct val="74242"/>
              <a:tabLst>
                <a:tab pos="441959" algn="l"/>
                <a:tab pos="442595" algn="l"/>
              </a:tabLst>
            </a:pPr>
            <a:r>
              <a:rPr sz="3300" spc="-25" dirty="0">
                <a:solidFill>
                  <a:srgbClr val="5F5F5F"/>
                </a:solidFill>
                <a:latin typeface="Georgia"/>
                <a:cs typeface="Georgia"/>
              </a:rPr>
              <a:t>Tags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must be closed</a:t>
            </a:r>
            <a:endParaRPr sz="3300" dirty="0">
              <a:latin typeface="Georgia"/>
              <a:cs typeface="Georgia"/>
            </a:endParaRPr>
          </a:p>
          <a:p>
            <a:pPr marL="469900" lvl="1">
              <a:spcBef>
                <a:spcPts val="1705"/>
              </a:spcBef>
              <a:buSzPct val="74242"/>
              <a:tabLst>
                <a:tab pos="441959" algn="l"/>
                <a:tab pos="442595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&gt;This is a paragraph</a:t>
            </a:r>
            <a:r>
              <a:rPr lang="en-US" sz="3300" spc="-15" dirty="0">
                <a:solidFill>
                  <a:srgbClr val="5F5F5F"/>
                </a:solidFill>
                <a:latin typeface="Consolas"/>
                <a:cs typeface="Consolas"/>
              </a:rPr>
              <a:t>&lt;/</a:t>
            </a:r>
            <a:r>
              <a:rPr lang="en-US" sz="3300" spc="-15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300" spc="-1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lang="en-US" sz="3300" dirty="0">
              <a:latin typeface="Consolas"/>
              <a:cs typeface="Consolas"/>
            </a:endParaRPr>
          </a:p>
          <a:p>
            <a:pPr marL="456565" lvl="1">
              <a:spcBef>
                <a:spcPts val="2039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&gt;This is a heading</a:t>
            </a:r>
            <a:r>
              <a:rPr lang="en-US" sz="3300" spc="-20" dirty="0">
                <a:solidFill>
                  <a:srgbClr val="5F5F5F"/>
                </a:solidFill>
                <a:latin typeface="Consolas"/>
                <a:cs typeface="Consolas"/>
              </a:rPr>
              <a:t>&lt;/</a:t>
            </a:r>
            <a:r>
              <a:rPr lang="en-US" sz="3300" spc="-20" dirty="0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lang="en-US" sz="3300" spc="-2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  <a:p>
            <a:pPr marL="456565" lvl="1">
              <a:spcBef>
                <a:spcPts val="2039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spc="-25" dirty="0">
                <a:solidFill>
                  <a:srgbClr val="5F5F5F"/>
                </a:solidFill>
                <a:latin typeface="Georgia"/>
                <a:cs typeface="Georgia"/>
              </a:rPr>
              <a:t>A few are “self closing” because the content they describe are part of the tag itself</a:t>
            </a:r>
            <a:endParaRPr lang="en-US" sz="3300" dirty="0">
              <a:latin typeface="Consolas"/>
              <a:cs typeface="Consolas"/>
            </a:endParaRPr>
          </a:p>
          <a:p>
            <a:pPr marL="456565" lvl="1">
              <a:spcBef>
                <a:spcPts val="2705"/>
              </a:spcBef>
              <a:buSzPct val="74242"/>
              <a:tabLst>
                <a:tab pos="886460" algn="l"/>
                <a:tab pos="887094" algn="l"/>
              </a:tabLst>
            </a:pP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	&lt;</a:t>
            </a:r>
            <a:r>
              <a:rPr lang="en-US" sz="3300" dirty="0" err="1">
                <a:solidFill>
                  <a:srgbClr val="7F007F"/>
                </a:solidFill>
                <a:latin typeface="Consolas"/>
                <a:cs typeface="Consolas"/>
              </a:rPr>
              <a:t>img</a:t>
            </a:r>
            <a:r>
              <a:rPr lang="en-US" sz="3300" dirty="0">
                <a:solidFill>
                  <a:srgbClr val="5F5F5F"/>
                </a:solidFill>
                <a:latin typeface="Consolas"/>
                <a:cs typeface="Consolas"/>
              </a:rPr>
              <a:t>/&gt;</a:t>
            </a:r>
            <a:endParaRPr sz="3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lang="en-US" sz="5000" dirty="0"/>
              <a:t>Attributes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730" y="2590800"/>
            <a:ext cx="8862670" cy="6178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en-US" sz="3600" spc="-25" dirty="0">
                <a:solidFill>
                  <a:srgbClr val="5F5F5F"/>
                </a:solidFill>
                <a:latin typeface="Georgia"/>
                <a:cs typeface="Georgia"/>
              </a:rPr>
              <a:t>Some tags have </a:t>
            </a:r>
            <a:r>
              <a:rPr lang="en-US" sz="3600" dirty="0">
                <a:solidFill>
                  <a:srgbClr val="FF0000"/>
                </a:solidFill>
                <a:latin typeface="Consolas"/>
              </a:rPr>
              <a:t>attributes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Georgia"/>
              </a:rPr>
              <a:t> that provide more information or meaning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6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Attributes have a </a:t>
            </a:r>
            <a:r>
              <a:rPr lang="en-US" sz="3200" dirty="0">
                <a:solidFill>
                  <a:srgbClr val="FF5400"/>
                </a:solidFill>
                <a:latin typeface="Consolas"/>
              </a:rPr>
              <a:t>name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 and a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, joined with a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lang="en-US" sz="3600" spc="-25" dirty="0">
                <a:solidFill>
                  <a:srgbClr val="5F5F5F"/>
                </a:solidFill>
                <a:latin typeface="Georgia"/>
                <a:cs typeface="Consolas"/>
              </a:rPr>
              <a:t> sign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3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469900" indent="-457200"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2595" algn="l"/>
              </a:tabLst>
            </a:pPr>
            <a:r>
              <a:rPr lang="en-US" sz="3300" spc="-25" dirty="0">
                <a:solidFill>
                  <a:srgbClr val="5F5F5F"/>
                </a:solidFill>
                <a:latin typeface="Georgia"/>
                <a:cs typeface="Consolas"/>
              </a:rPr>
              <a:t>The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sz="3200" spc="-25" dirty="0">
                <a:solidFill>
                  <a:srgbClr val="5F5F5F"/>
                </a:solidFill>
                <a:latin typeface="Georgia"/>
                <a:cs typeface="Consolas"/>
              </a:rPr>
              <a:t> </a:t>
            </a:r>
            <a:r>
              <a:rPr lang="en-US" sz="3300" spc="-25" dirty="0">
                <a:solidFill>
                  <a:srgbClr val="5F5F5F"/>
                </a:solidFill>
                <a:latin typeface="Georgia"/>
                <a:cs typeface="Consolas"/>
              </a:rPr>
              <a:t>is wrapped in quotes</a:t>
            </a: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endParaRPr lang="en-US" sz="33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469900" indent="-457200"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2595" algn="l"/>
              </a:tabLst>
            </a:pPr>
            <a:endParaRPr lang="en-US" sz="3200" spc="-25" dirty="0">
              <a:solidFill>
                <a:srgbClr val="5F5F5F"/>
              </a:solidFill>
              <a:latin typeface="Georgia"/>
              <a:cs typeface="Consolas"/>
            </a:endParaRPr>
          </a:p>
          <a:p>
            <a:pPr marL="12700">
              <a:buSzPct val="74242"/>
              <a:tabLst>
                <a:tab pos="441959" algn="l"/>
                <a:tab pos="442595" algn="l"/>
              </a:tabLst>
            </a:pP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32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32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pt-BR" sz="3200" dirty="0">
                <a:latin typeface="Consolas"/>
                <a:cs typeface="Consolas"/>
              </a:rPr>
              <a:t>Google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3200" dirty="0">
              <a:latin typeface="Consolas"/>
              <a:cs typeface="Consolas"/>
            </a:endParaRPr>
          </a:p>
          <a:p>
            <a:pPr marL="456565" lvl="1">
              <a:spcBef>
                <a:spcPts val="2705"/>
              </a:spcBef>
              <a:buSzPct val="74242"/>
              <a:tabLst>
                <a:tab pos="886460" algn="l"/>
                <a:tab pos="887094" algn="l"/>
              </a:tabLst>
            </a:pP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68832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000"/>
            <a:ext cx="13004800" cy="8092440"/>
          </a:xfrm>
          <a:custGeom>
            <a:avLst/>
            <a:gdLst/>
            <a:ahLst/>
            <a:cxnLst/>
            <a:rect l="l" t="t" r="r" b="b"/>
            <a:pathLst>
              <a:path w="13004800" h="8092440">
                <a:moveTo>
                  <a:pt x="0" y="8092020"/>
                </a:moveTo>
                <a:lnTo>
                  <a:pt x="13004800" y="8092020"/>
                </a:lnTo>
                <a:lnTo>
                  <a:pt x="13004800" y="0"/>
                </a:lnTo>
                <a:lnTo>
                  <a:pt x="0" y="0"/>
                </a:lnTo>
                <a:lnTo>
                  <a:pt x="0" y="8092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400" y="437512"/>
            <a:ext cx="44278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DOCTYPE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31147" y="2441144"/>
            <a:ext cx="7342505" cy="100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90135" algn="l"/>
              </a:tabLst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</a:t>
            </a:r>
            <a:r>
              <a:rPr sz="6400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doctype</a:t>
            </a:r>
            <a:r>
              <a:rPr lang="en-US"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64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9654" y="4550473"/>
            <a:ext cx="8785860" cy="3436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 very </a:t>
            </a: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first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any HTML</a:t>
            </a:r>
            <a:r>
              <a:rPr sz="33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3950" dirty="0">
              <a:latin typeface="Times New Roman"/>
              <a:cs typeface="Times New Roman"/>
            </a:endParaRPr>
          </a:p>
          <a:p>
            <a:pPr marL="442595" marR="5080" indent="-429895">
              <a:lnSpc>
                <a:spcPct val="100000"/>
              </a:lnSpc>
              <a:spcBef>
                <a:spcPts val="3504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what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version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HTML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 document is written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(this one is HTML5)</a:t>
            </a:r>
          </a:p>
          <a:p>
            <a:pPr marL="442595" marR="5080" indent="-429895">
              <a:lnSpc>
                <a:spcPct val="100000"/>
              </a:lnSpc>
              <a:spcBef>
                <a:spcPts val="3504"/>
              </a:spcBef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If you don’t specify what version to use, the browser will guess…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835" y="0"/>
            <a:ext cx="13013635" cy="1796544"/>
          </a:xfrm>
          <a:custGeom>
            <a:avLst/>
            <a:gdLst/>
            <a:ahLst/>
            <a:cxnLst/>
            <a:rect l="l" t="t" r="r" b="b"/>
            <a:pathLst>
              <a:path w="13004800" h="1613535">
                <a:moveTo>
                  <a:pt x="0" y="1613433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13433"/>
                </a:lnTo>
                <a:lnTo>
                  <a:pt x="0" y="1613433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2895600"/>
            <a:ext cx="8507095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Six sessions over six weeks</a:t>
            </a: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Wednesdays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from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Feb 13 to March 13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3300" spc="-60" dirty="0">
                <a:solidFill>
                  <a:srgbClr val="5F5F5F"/>
                </a:solidFill>
                <a:latin typeface="Georgia"/>
                <a:cs typeface="Georgia"/>
              </a:rPr>
              <a:t> at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6:30-9:3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0 pm </a:t>
            </a:r>
          </a:p>
          <a:p>
            <a:pPr marL="440055" marR="29654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10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minute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break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somewhere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middle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No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grades, no</a:t>
            </a:r>
            <a:r>
              <a:rPr sz="33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tests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Questions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feedback </a:t>
            </a:r>
            <a:r>
              <a:rPr sz="3300" spc="10" dirty="0">
                <a:solidFill>
                  <a:srgbClr val="5F5F5F"/>
                </a:solidFill>
                <a:latin typeface="Georgia"/>
                <a:cs typeface="Georgia"/>
              </a:rPr>
              <a:t>highly</a:t>
            </a:r>
            <a:r>
              <a:rPr sz="3300" spc="7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encouraged!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95900" y="534035"/>
            <a:ext cx="326580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CLASS</a:t>
            </a:r>
            <a:r>
              <a:rPr sz="5000" spc="-100" dirty="0"/>
              <a:t> </a:t>
            </a:r>
            <a:r>
              <a:rPr sz="5000" dirty="0"/>
              <a:t>SCHEDULE</a:t>
            </a:r>
          </a:p>
        </p:txBody>
      </p:sp>
      <p:sp>
        <p:nvSpPr>
          <p:cNvPr id="5" name="object 5"/>
          <p:cNvSpPr/>
          <p:nvPr/>
        </p:nvSpPr>
        <p:spPr>
          <a:xfrm>
            <a:off x="4398276" y="577355"/>
            <a:ext cx="641845" cy="641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8400" y="437512"/>
            <a:ext cx="44278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DOCTYPE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0026" y="4495800"/>
            <a:ext cx="10044748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90135" algn="l"/>
              </a:tabLst>
            </a:pP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!doctype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 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PUBLIC "=//W3C//DTD XHTML 1.0 Strict//EN" "http://www.w3.org/TR/xhtml1/DTD/xhtml-strict.dtd"</a:t>
            </a: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890135" algn="l"/>
              </a:tabLst>
            </a:pP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890135" algn="l"/>
              </a:tabLst>
            </a:pP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700">
              <a:tabLst>
                <a:tab pos="489013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!doctype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html 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PUBLIC "=//W3C//DTD HTML 4.01 Transitional//EN" "http://www.w3.org/TR/xhtml1/DTD/transitional.dtd"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28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7470" y="2575073"/>
            <a:ext cx="10627678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242"/>
              <a:tabLst>
                <a:tab pos="441959" algn="l"/>
                <a:tab pos="44323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These old doctypes are not commonly in use anymore:</a:t>
            </a:r>
          </a:p>
        </p:txBody>
      </p:sp>
    </p:spTree>
    <p:extLst>
      <p:ext uri="{BB962C8B-B14F-4D97-AF65-F5344CB8AC3E}">
        <p14:creationId xmlns:p14="http://schemas.microsoft.com/office/powerpoint/2010/main" val="2314506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HTML</a:t>
            </a:r>
            <a:r>
              <a:rPr sz="5000" spc="-100" dirty="0"/>
              <a:t> </a:t>
            </a:r>
            <a:r>
              <a:rPr sz="5000" dirty="0"/>
              <a:t>DECLARATIOn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20861" y="2438400"/>
            <a:ext cx="2952115" cy="1002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html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9654" y="4356100"/>
            <a:ext cx="5810885" cy="539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top line after</a:t>
            </a: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doctype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endParaRPr sz="33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6167" y="4356100"/>
            <a:ext cx="222694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declaration.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9654" y="5304574"/>
            <a:ext cx="9843135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indent="-429895">
              <a:lnSpc>
                <a:spcPct val="100000"/>
              </a:lnSpc>
              <a:buSzPct val="74242"/>
              <a:buFont typeface="Lora"/>
              <a:buChar char="•"/>
              <a:tabLst>
                <a:tab pos="441959" algn="l"/>
                <a:tab pos="443230" algn="l"/>
              </a:tabLst>
            </a:pPr>
            <a:r>
              <a:rPr sz="3300" spc="-35" dirty="0">
                <a:solidFill>
                  <a:srgbClr val="5F5F5F"/>
                </a:solidFill>
                <a:latin typeface="Georgia"/>
                <a:cs typeface="Georgia"/>
              </a:rPr>
              <a:t>Tells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300" spc="15" dirty="0">
                <a:solidFill>
                  <a:srgbClr val="5F5F5F"/>
                </a:solidFill>
                <a:latin typeface="Georgia"/>
                <a:cs typeface="Georgia"/>
              </a:rPr>
              <a:t>“This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where everything</a:t>
            </a:r>
            <a:r>
              <a:rPr sz="3300" spc="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starts!”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7343" y="7002145"/>
            <a:ext cx="933132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3600" dirty="0">
                <a:solidFill>
                  <a:srgbClr val="3FAA54"/>
                </a:solidFill>
                <a:latin typeface="Consolas"/>
                <a:cs typeface="Consolas"/>
              </a:rPr>
              <a:t>&lt;!-- everything else</a:t>
            </a:r>
            <a:r>
              <a:rPr sz="3600" spc="-80" dirty="0">
                <a:solidFill>
                  <a:srgbClr val="3FAA54"/>
                </a:solidFill>
                <a:latin typeface="Consolas"/>
                <a:cs typeface="Consolas"/>
              </a:rPr>
              <a:t> </a:t>
            </a:r>
            <a:r>
              <a:rPr sz="3600" dirty="0">
                <a:solidFill>
                  <a:srgbClr val="3FAA54"/>
                </a:solidFill>
                <a:latin typeface="Consolas"/>
                <a:cs typeface="Consolas"/>
              </a:rPr>
              <a:t>--&gt;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html</a:t>
            </a:r>
            <a:r>
              <a:rPr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8300" y="406400"/>
            <a:ext cx="46412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&lt;!--HTML</a:t>
            </a:r>
            <a:r>
              <a:rPr sz="5000" spc="-100" dirty="0"/>
              <a:t> </a:t>
            </a:r>
            <a:r>
              <a:rPr sz="5000" dirty="0"/>
              <a:t>COMMENTS--&gt;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701800" y="2220263"/>
            <a:ext cx="9834670" cy="6840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699" algn="ctr">
              <a:buSzPct val="75000"/>
              <a:tabLst>
                <a:tab pos="410209" algn="l"/>
                <a:tab pos="410845" algn="l"/>
              </a:tabLst>
            </a:pPr>
            <a:r>
              <a:rPr lang="en-US" sz="48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&lt;!-- Comments are great </a:t>
            </a:r>
            <a:r>
              <a:rPr lang="en-US" sz="4800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--&gt;</a:t>
            </a:r>
            <a:endParaRPr lang="en-US" sz="4800" dirty="0">
              <a:latin typeface="Consolas" panose="020B0609020204030204" pitchFamily="49" charset="0"/>
              <a:cs typeface="Courier New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3000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lang="en-US"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</a:pPr>
            <a:endParaRPr sz="20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Are not visible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 the user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their</a:t>
            </a:r>
            <a:r>
              <a:rPr sz="3200" spc="-1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</a:t>
            </a:r>
            <a:endParaRPr sz="32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F5F5F"/>
              </a:buClr>
              <a:buFont typeface="Lor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Great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leaving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notes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for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yourself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or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other</a:t>
            </a:r>
            <a:r>
              <a:rPr sz="3200" spc="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developers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Can be seen in “view source” (right-click in a browser -&gt; View Source)</a:t>
            </a:r>
          </a:p>
          <a:p>
            <a:pPr marL="12699">
              <a:lnSpc>
                <a:spcPct val="100000"/>
              </a:lnSpc>
              <a:buSzPct val="75000"/>
              <a:tabLst>
                <a:tab pos="410209" algn="l"/>
                <a:tab pos="410845" algn="l"/>
              </a:tabLst>
            </a:pPr>
            <a:endParaRPr lang="en-US" sz="3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sz="3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29302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8300" y="406400"/>
            <a:ext cx="46412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&lt;!--HTML</a:t>
            </a:r>
            <a:r>
              <a:rPr sz="5000" spc="-100" dirty="0"/>
              <a:t> </a:t>
            </a:r>
            <a:r>
              <a:rPr sz="5000" dirty="0"/>
              <a:t>COMMENTS--&gt;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473200" y="2464811"/>
            <a:ext cx="983467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ct val="100000"/>
              </a:lnSpc>
              <a:buSzPct val="75000"/>
              <a:tabLst>
                <a:tab pos="410209" algn="l"/>
                <a:tab pos="41084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Sometimes they don’t really have a point…</a:t>
            </a: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endParaRPr sz="3600" dirty="0"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3"/>
          <a:stretch/>
        </p:blipFill>
        <p:spPr>
          <a:xfrm>
            <a:off x="979497" y="3886200"/>
            <a:ext cx="1103881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7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4600" y="406400"/>
            <a:ext cx="290322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</a:t>
            </a:r>
            <a:r>
              <a:rPr sz="5000" spc="-100" dirty="0"/>
              <a:t> </a:t>
            </a:r>
            <a:r>
              <a:rPr sz="5000" dirty="0"/>
              <a:t>ELEMENT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68400" y="2362200"/>
            <a:ext cx="11582400" cy="5286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3075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&gt;&lt;/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64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743075">
              <a:lnSpc>
                <a:spcPct val="100000"/>
              </a:lnSpc>
            </a:pPr>
            <a:endParaRPr lang="en-US" sz="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  <a:buSzPct val="75000"/>
              <a:tabLst>
                <a:tab pos="438784" algn="l"/>
                <a:tab pos="43942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Holds i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nformation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about the document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that is (mostly)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not visible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32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the user</a:t>
            </a:r>
          </a:p>
          <a:p>
            <a:pPr marL="895984" lvl="1" indent="-426084">
              <a:spcBef>
                <a:spcPts val="1955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Any content other than 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title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200" b="1" spc="-5" dirty="0">
                <a:solidFill>
                  <a:srgbClr val="5F5F5F"/>
                </a:solidFill>
                <a:latin typeface="Georgia"/>
                <a:cs typeface="Georgia"/>
              </a:rPr>
              <a:t>not shown on the page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!</a:t>
            </a:r>
          </a:p>
          <a:p>
            <a:pPr marL="895984" lvl="1" indent="-426084">
              <a:spcBef>
                <a:spcPts val="1955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endParaRPr lang="en-US" sz="800" dirty="0"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contain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CSS and</a:t>
            </a:r>
            <a:r>
              <a:rPr sz="3200" spc="-8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endParaRPr lang="en-US" sz="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38784" marR="5080" indent="-426084">
              <a:lnSpc>
                <a:spcPct val="113399"/>
              </a:lnSpc>
              <a:spcBef>
                <a:spcPts val="1540"/>
              </a:spcBef>
              <a:buSzPct val="75000"/>
              <a:buFont typeface="Lora"/>
              <a:buChar char="•"/>
              <a:tabLst>
                <a:tab pos="438784" algn="l"/>
                <a:tab pos="43942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Don’t mix this up with “headings” such as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7200" y="8004285"/>
            <a:ext cx="6603365" cy="1376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800" dirty="0">
              <a:latin typeface="Consolas" panose="020B0609020204030204" pitchFamily="49" charset="0"/>
              <a:cs typeface="Courier New"/>
            </a:endParaRPr>
          </a:p>
          <a:p>
            <a:pPr marL="607060">
              <a:lnSpc>
                <a:spcPct val="100000"/>
              </a:lnSpc>
              <a:spcBef>
                <a:spcPts val="700"/>
              </a:spcBef>
            </a:pPr>
            <a:r>
              <a:rPr sz="2600" spc="-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&lt;!-- metadata and resources</a:t>
            </a:r>
            <a:r>
              <a:rPr sz="2600" spc="-65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2600" dirty="0">
                <a:solidFill>
                  <a:srgbClr val="3FAA54"/>
                </a:solidFill>
                <a:latin typeface="Consolas" panose="020B0609020204030204" pitchFamily="49" charset="0"/>
                <a:cs typeface="Harrington"/>
              </a:rPr>
              <a:t>--</a:t>
            </a:r>
            <a:r>
              <a:rPr sz="2600" dirty="0">
                <a:solidFill>
                  <a:srgbClr val="3FAA54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600" dirty="0">
              <a:latin typeface="Consolas" panose="020B0609020204030204" pitchFamily="49" charset="0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26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600" dirty="0">
              <a:latin typeface="Consolas" panose="020B0609020204030204" pitchFamily="49" charset="0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5300" y="406400"/>
            <a:ext cx="18535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TITLE</a:t>
            </a:r>
            <a:r>
              <a:rPr sz="5000" spc="-95" dirty="0"/>
              <a:t> </a:t>
            </a:r>
            <a:r>
              <a:rPr sz="5000" spc="-65" dirty="0"/>
              <a:t>TAG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68400" y="2514600"/>
            <a:ext cx="9601200" cy="3242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/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sz="44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4400" dirty="0">
              <a:solidFill>
                <a:srgbClr val="0000FF"/>
              </a:solidFill>
              <a:latin typeface="Consolas" panose="020B0609020204030204" pitchFamily="49" charset="0"/>
              <a:cs typeface="Consolas"/>
            </a:endParaRPr>
          </a:p>
          <a:p>
            <a:pPr marL="744220">
              <a:lnSpc>
                <a:spcPct val="100000"/>
              </a:lnSpc>
            </a:pPr>
            <a:endParaRPr sz="4000" dirty="0">
              <a:latin typeface="Consolas" panose="020B0609020204030204" pitchFamily="49" charset="0"/>
              <a:cs typeface="Times New Roman"/>
            </a:endParaRPr>
          </a:p>
          <a:p>
            <a:pPr marL="469899" indent="-457200">
              <a:lnSpc>
                <a:spcPct val="150000"/>
              </a:lnSpc>
              <a:spcBef>
                <a:spcPts val="2515"/>
              </a:spcBef>
              <a:buSzPct val="90000"/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sz="3000" spc="-5" dirty="0">
                <a:solidFill>
                  <a:srgbClr val="5F5F5F"/>
                </a:solidFill>
                <a:latin typeface="Georgia"/>
                <a:cs typeface="Georgia"/>
              </a:rPr>
              <a:t>Displays </a:t>
            </a:r>
            <a:r>
              <a:rPr sz="30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0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sz="3000" spc="-1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000" spc="-5" dirty="0">
                <a:solidFill>
                  <a:srgbClr val="5F5F5F"/>
                </a:solidFill>
                <a:latin typeface="Georgia"/>
                <a:cs typeface="Georgia"/>
              </a:rPr>
              <a:t>browser tab</a:t>
            </a:r>
          </a:p>
          <a:p>
            <a:pPr marL="469899" indent="-457200">
              <a:lnSpc>
                <a:spcPct val="150000"/>
              </a:lnSpc>
              <a:spcBef>
                <a:spcPts val="2515"/>
              </a:spcBef>
              <a:buSzPct val="90000"/>
              <a:buFont typeface="Arial" panose="020B0604020202020204" pitchFamily="34" charset="0"/>
              <a:buChar char="•"/>
              <a:tabLst>
                <a:tab pos="410209" algn="l"/>
                <a:tab pos="410845" algn="l"/>
              </a:tabLst>
            </a:pPr>
            <a:r>
              <a:rPr lang="en-US" sz="3000" b="1" spc="-5" dirty="0">
                <a:solidFill>
                  <a:srgbClr val="5F5F5F"/>
                </a:solidFill>
                <a:latin typeface="Georgia"/>
                <a:cs typeface="Georgia"/>
              </a:rPr>
              <a:t>Required </a:t>
            </a:r>
            <a:r>
              <a:rPr lang="en-US" sz="3000" dirty="0">
                <a:solidFill>
                  <a:srgbClr val="5F5F5F"/>
                </a:solidFill>
                <a:latin typeface="Georgia"/>
                <a:cs typeface="Georgia"/>
              </a:rPr>
              <a:t>inside </a:t>
            </a:r>
            <a:r>
              <a:rPr lang="en-US" sz="30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000" spc="-5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0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825552" y="3451192"/>
            <a:ext cx="6001448" cy="4930808"/>
            <a:chOff x="7249836" y="1898705"/>
            <a:chExt cx="5780364" cy="4749165"/>
          </a:xfrm>
        </p:grpSpPr>
        <p:grpSp>
          <p:nvGrpSpPr>
            <p:cNvPr id="11" name="Group 10"/>
            <p:cNvGrpSpPr/>
            <p:nvPr/>
          </p:nvGrpSpPr>
          <p:grpSpPr>
            <a:xfrm>
              <a:off x="7249836" y="1898705"/>
              <a:ext cx="5780364" cy="4749165"/>
              <a:chOff x="7208083" y="1893486"/>
              <a:chExt cx="5780364" cy="4749165"/>
            </a:xfrm>
          </p:grpSpPr>
          <p:pic>
            <p:nvPicPr>
              <p:cNvPr id="13" name="Picture 2" descr="laptop_PNG8915.png (2046×1681)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8083" y="1893486"/>
                <a:ext cx="5780364" cy="4749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234" y="2743200"/>
                <a:ext cx="3208316" cy="2007489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9016" y="2648013"/>
              <a:ext cx="3436468" cy="2192706"/>
            </a:xfrm>
            <a:prstGeom prst="rect">
              <a:avLst/>
            </a:prstGeom>
          </p:spPr>
        </p:pic>
      </p:grpSp>
      <p:sp>
        <p:nvSpPr>
          <p:cNvPr id="18" name="Right Arrow 17"/>
          <p:cNvSpPr/>
          <p:nvPr/>
        </p:nvSpPr>
        <p:spPr>
          <a:xfrm>
            <a:off x="6237725" y="3892544"/>
            <a:ext cx="1981200" cy="1211708"/>
          </a:xfrm>
          <a:prstGeom prst="rightArrow">
            <a:avLst/>
          </a:prstGeom>
          <a:solidFill>
            <a:srgbClr val="CB3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3C115C-E24F-4301-A7CD-2FF32228141F}"/>
              </a:ext>
            </a:extLst>
          </p:cNvPr>
          <p:cNvSpPr/>
          <p:nvPr/>
        </p:nvSpPr>
        <p:spPr>
          <a:xfrm>
            <a:off x="1168400" y="6858000"/>
            <a:ext cx="65024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28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9577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5300" y="406400"/>
            <a:ext cx="1853564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TITLE</a:t>
            </a:r>
            <a:r>
              <a:rPr sz="5000" spc="-95" dirty="0"/>
              <a:t> </a:t>
            </a:r>
            <a:r>
              <a:rPr sz="5000" spc="-65" dirty="0"/>
              <a:t>TAG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148029" y="2523292"/>
            <a:ext cx="946917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>
              <a:lnSpc>
                <a:spcPct val="100000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44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title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21200" y="5709562"/>
            <a:ext cx="7694086" cy="3647577"/>
            <a:chOff x="4586657" y="5613375"/>
            <a:chExt cx="7922843" cy="375602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5300" y="5613375"/>
              <a:ext cx="6934200" cy="3756025"/>
            </a:xfrm>
            <a:prstGeom prst="rect">
              <a:avLst/>
            </a:prstGeom>
          </p:spPr>
        </p:pic>
        <p:sp>
          <p:nvSpPr>
            <p:cNvPr id="16" name="Right Arrow 15"/>
            <p:cNvSpPr/>
            <p:nvPr/>
          </p:nvSpPr>
          <p:spPr>
            <a:xfrm>
              <a:off x="4586657" y="7523074"/>
              <a:ext cx="2091416" cy="1441942"/>
            </a:xfrm>
            <a:prstGeom prst="rightArrow">
              <a:avLst/>
            </a:prstGeom>
            <a:solidFill>
              <a:srgbClr val="CB3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244600" y="3553240"/>
            <a:ext cx="9372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0209" indent="-397510">
              <a:lnSpc>
                <a:spcPct val="100000"/>
              </a:lnSpc>
              <a:spcBef>
                <a:spcPts val="2995"/>
              </a:spcBef>
              <a:buSzPct val="75000"/>
              <a:buFont typeface="Lora"/>
              <a:buChar char="•"/>
              <a:tabLst>
                <a:tab pos="410209" algn="l"/>
                <a:tab pos="410845" algn="l"/>
                <a:tab pos="453390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Also the name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of the</a:t>
            </a:r>
            <a:r>
              <a:rPr lang="en-US" sz="3200" spc="3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page</a:t>
            </a:r>
            <a:r>
              <a:rPr lang="en-US" sz="32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when page is</a:t>
            </a:r>
            <a:r>
              <a:rPr lang="en-US" sz="3200" spc="-8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bookmarked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lang="en-US" sz="3200" dirty="0">
              <a:latin typeface="Georgia" panose="02040502050405020303" pitchFamily="18" charset="0"/>
              <a:cs typeface="Times New Roman"/>
            </a:endParaRPr>
          </a:p>
          <a:p>
            <a:pPr marL="410209" indent="-397510">
              <a:lnSpc>
                <a:spcPct val="100000"/>
              </a:lnSpc>
              <a:buSzPct val="75000"/>
              <a:buFont typeface="Lora"/>
              <a:buChar char="•"/>
              <a:tabLst>
                <a:tab pos="410209" algn="l"/>
                <a:tab pos="410845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title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the page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in search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results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on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Google</a:t>
            </a:r>
            <a:endParaRPr lang="en-US" sz="32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89060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4600" y="406400"/>
            <a:ext cx="289115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spc="-20" dirty="0"/>
              <a:t>BODY</a:t>
            </a:r>
            <a:r>
              <a:rPr sz="5000" spc="-95" dirty="0"/>
              <a:t> </a:t>
            </a:r>
            <a:r>
              <a:rPr sz="5000" dirty="0"/>
              <a:t>ELEMENT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267777" y="2362200"/>
            <a:ext cx="9578975" cy="7053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8005">
              <a:lnSpc>
                <a:spcPct val="100000"/>
              </a:lnSpc>
            </a:pP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body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&gt;&lt;/</a:t>
            </a:r>
            <a:r>
              <a:rPr sz="6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body</a:t>
            </a:r>
            <a:r>
              <a:rPr sz="6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6400" dirty="0">
              <a:latin typeface="Consolas" panose="020B0609020204030204" pitchFamily="49" charset="0"/>
              <a:cs typeface="Courier New"/>
            </a:endParaRPr>
          </a:p>
          <a:p>
            <a:pPr marL="70485">
              <a:spcBef>
                <a:spcPts val="4605"/>
              </a:spcBef>
              <a:buSzPct val="75000"/>
              <a:tabLst>
                <a:tab pos="497205" algn="l"/>
                <a:tab pos="49784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part of the HTML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document that’s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visible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to the</a:t>
            </a:r>
            <a:r>
              <a:rPr lang="en-US" sz="32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user</a:t>
            </a:r>
            <a:endParaRPr sz="3200" dirty="0">
              <a:latin typeface="Georgia"/>
              <a:cs typeface="Georgia"/>
            </a:endParaRPr>
          </a:p>
          <a:p>
            <a:pPr marL="497205" marR="5080" indent="-426720">
              <a:spcBef>
                <a:spcPts val="815"/>
              </a:spcBef>
              <a:buSzPct val="75000"/>
              <a:buFont typeface="Lora"/>
              <a:buChar char="•"/>
              <a:tabLst>
                <a:tab pos="497205" algn="l"/>
                <a:tab pos="49784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Contains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all content of the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document,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such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as tags,  links, images,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200" spc="-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etc.</a:t>
            </a:r>
            <a:endParaRPr sz="32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3250" dirty="0">
              <a:latin typeface="Times New Roman"/>
              <a:cs typeface="Times New Roman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	&lt;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My First</a:t>
            </a:r>
            <a:r>
              <a:rPr lang="en-US" sz="2800" spc="-8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Consolas" panose="020B0609020204030204" pitchFamily="49" charset="0"/>
                <a:cs typeface="Consolas"/>
              </a:rPr>
              <a:t>Page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nsolas"/>
              </a:rPr>
              <a:t>title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/>
              </a:rPr>
              <a:t>&gt;</a:t>
            </a:r>
            <a:endParaRPr lang="en-US" sz="28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12699">
              <a:buSzPct val="75000"/>
              <a:tabLst>
                <a:tab pos="410209" algn="l"/>
                <a:tab pos="410845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28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 dirty="0">
              <a:latin typeface="Consolas"/>
              <a:cs typeface="Consolas"/>
            </a:endParaRPr>
          </a:p>
          <a:p>
            <a:pPr marL="767080">
              <a:lnSpc>
                <a:spcPct val="100000"/>
              </a:lnSpc>
              <a:spcBef>
                <a:spcPts val="1250"/>
              </a:spcBef>
            </a:pPr>
            <a:r>
              <a:rPr sz="2800" dirty="0">
                <a:solidFill>
                  <a:srgbClr val="00AA00"/>
                </a:solidFill>
                <a:latin typeface="Consolas"/>
                <a:cs typeface="Consolas"/>
              </a:rPr>
              <a:t>&lt;!-- all my sweet content</a:t>
            </a:r>
            <a:r>
              <a:rPr sz="2800" spc="-85" dirty="0">
                <a:solidFill>
                  <a:srgbClr val="00AA0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00AA00"/>
                </a:solidFill>
                <a:latin typeface="Consolas"/>
                <a:cs typeface="Consolas"/>
              </a:rPr>
              <a:t>--&gt;</a:t>
            </a:r>
            <a:endParaRPr sz="2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body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2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19246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HEADINGS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884197" y="2476500"/>
            <a:ext cx="8483600" cy="5250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6920">
              <a:lnSpc>
                <a:spcPct val="100000"/>
              </a:lnSpc>
            </a:pP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My Page</a:t>
            </a:r>
            <a:r>
              <a:rPr sz="4400" spc="-6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Header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 marL="17780" marR="107314">
              <a:spcBef>
                <a:spcPts val="2575"/>
              </a:spcBef>
            </a:pPr>
            <a:endParaRPr lang="en-US" sz="1100" b="1" spc="-2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7780" marR="107314">
              <a:spcBef>
                <a:spcPts val="2575"/>
              </a:spcBef>
            </a:pPr>
            <a:r>
              <a:rPr sz="3200" b="1" spc="-25" dirty="0">
                <a:solidFill>
                  <a:srgbClr val="5F5F5F"/>
                </a:solidFill>
                <a:latin typeface="Georgia"/>
                <a:cs typeface="Georgia"/>
              </a:rPr>
              <a:t>Headings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range from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most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 least 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</a:t>
            </a:r>
            <a:endParaRPr sz="3200" dirty="0">
              <a:latin typeface="Georgia"/>
              <a:cs typeface="Georgia"/>
            </a:endParaRPr>
          </a:p>
          <a:p>
            <a:pPr>
              <a:spcBef>
                <a:spcPts val="45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706120"/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to</a:t>
            </a:r>
            <a:r>
              <a:rPr lang="en-US" sz="3200" spc="-14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32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</a:p>
          <a:p>
            <a:pPr marL="706120"/>
            <a:endParaRPr lang="en-US" sz="2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1287145">
              <a:spcBef>
                <a:spcPts val="3445"/>
              </a:spcBef>
              <a:tabLst>
                <a:tab pos="1405255" algn="l"/>
                <a:tab pos="2965450" algn="l"/>
                <a:tab pos="3756660" algn="l"/>
                <a:tab pos="4805680" algn="l"/>
                <a:tab pos="5340985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Search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en</a:t>
            </a:r>
            <a:r>
              <a:rPr sz="3200" spc="70" dirty="0">
                <a:solidFill>
                  <a:srgbClr val="5F5F5F"/>
                </a:solidFill>
                <a:latin typeface="Georgia"/>
                <a:cs typeface="Georgia"/>
              </a:rPr>
              <a:t>g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ines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use</a:t>
            </a:r>
            <a:r>
              <a:rPr sz="3200" dirty="0">
                <a:solidFill>
                  <a:srgbClr val="5F5F5F"/>
                </a:solidFill>
                <a:latin typeface="Consolas" panose="020B0609020204030204" pitchFamily="49" charset="0"/>
                <a:cs typeface="Georgia"/>
              </a:rPr>
              <a:t>	</a:t>
            </a:r>
            <a:r>
              <a:rPr sz="3200" spc="25" dirty="0">
                <a:solidFill>
                  <a:srgbClr val="5F5F5F"/>
                </a:solidFill>
                <a:latin typeface="Consolas" panose="020B0609020204030204" pitchFamily="49" charset="0"/>
                <a:cs typeface="Lora"/>
              </a:rPr>
              <a:t>&lt;</a:t>
            </a:r>
            <a:r>
              <a:rPr sz="3200" spc="100" dirty="0" err="1">
                <a:solidFill>
                  <a:srgbClr val="7F007F"/>
                </a:solidFill>
                <a:latin typeface="Consolas" panose="020B0609020204030204" pitchFamily="49" charset="0"/>
                <a:cs typeface="Lora"/>
              </a:rPr>
              <a:t>h1</a:t>
            </a:r>
            <a:r>
              <a:rPr sz="3200" spc="25" dirty="0">
                <a:solidFill>
                  <a:srgbClr val="5F5F5F"/>
                </a:solidFill>
                <a:latin typeface="Consolas" panose="020B0609020204030204" pitchFamily="49" charset="0"/>
                <a:cs typeface="Lora"/>
              </a:rPr>
              <a:t>&gt;</a:t>
            </a:r>
            <a:r>
              <a:rPr sz="3200" b="1" dirty="0">
                <a:solidFill>
                  <a:srgbClr val="5F5F5F"/>
                </a:solidFill>
                <a:latin typeface="Lora"/>
                <a:cs typeface="Lor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to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	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determine 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important information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about the</a:t>
            </a:r>
            <a:r>
              <a:rPr sz="32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page</a:t>
            </a:r>
            <a:endParaRPr sz="32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19246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HEADINGS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228600" y="2667000"/>
            <a:ext cx="8483600" cy="5291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6920">
              <a:lnSpc>
                <a:spcPct val="100000"/>
              </a:lnSpc>
            </a:pP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ing 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h1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solidFill>
                <a:srgbClr val="0000FF"/>
              </a:solidFill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h2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2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h2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h3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3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h3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h4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4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h4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h5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5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h5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4400" dirty="0">
              <a:latin typeface="Consolas" panose="020B0609020204030204" pitchFamily="49" charset="0"/>
              <a:cs typeface="Courier New"/>
            </a:endParaRPr>
          </a:p>
          <a:p>
            <a:pPr marL="756920">
              <a:lnSpc>
                <a:spcPct val="100000"/>
              </a:lnSpc>
            </a:pP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Heading 6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4400" spc="-5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h6</a:t>
            </a:r>
            <a:r>
              <a:rPr lang="en-US" sz="4400" spc="-5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 marL="12700" marR="1287145">
              <a:lnSpc>
                <a:spcPct val="160600"/>
              </a:lnSpc>
              <a:spcBef>
                <a:spcPts val="3445"/>
              </a:spcBef>
              <a:tabLst>
                <a:tab pos="1405255" algn="l"/>
                <a:tab pos="2965450" algn="l"/>
                <a:tab pos="3756660" algn="l"/>
                <a:tab pos="4805680" algn="l"/>
                <a:tab pos="5340985" algn="l"/>
              </a:tabLst>
            </a:pPr>
            <a:endParaRPr sz="32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0" y="2231353"/>
            <a:ext cx="3619500" cy="57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1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78000" y="3048000"/>
            <a:ext cx="10210800" cy="5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Basics of 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HTML and CSS</a:t>
            </a: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latin typeface="Georgia"/>
              <a:cs typeface="Georgia"/>
            </a:endParaRPr>
          </a:p>
          <a:p>
            <a:pPr marL="440055" indent="-427355"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Using CSS to style web pages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20" dirty="0">
                <a:solidFill>
                  <a:srgbClr val="5F5F5F"/>
                </a:solidFill>
                <a:latin typeface="Georgia"/>
                <a:cs typeface="Georgia"/>
              </a:rPr>
              <a:t>Website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structure, navigation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and </a:t>
            </a:r>
            <a:r>
              <a:rPr sz="3300" spc="25" dirty="0">
                <a:solidFill>
                  <a:srgbClr val="5F5F5F"/>
                </a:solidFill>
                <a:latin typeface="Georgia"/>
                <a:cs typeface="Georgia"/>
              </a:rPr>
              <a:t>file</a:t>
            </a:r>
            <a:r>
              <a:rPr sz="33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organization</a:t>
            </a: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Preparing images for use on the web</a:t>
            </a: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Font typeface="Lora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Overview of related technologies (</a:t>
            </a:r>
            <a:r>
              <a:rPr lang="en-US" sz="3300" dirty="0" err="1">
                <a:solidFill>
                  <a:srgbClr val="5F5F5F"/>
                </a:solidFill>
                <a:latin typeface="Georgia"/>
                <a:cs typeface="Georgia"/>
              </a:rPr>
              <a:t>Javascript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, Git)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lnSpc>
                <a:spcPct val="100000"/>
              </a:lnSpc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1500" y="622680"/>
            <a:ext cx="635000" cy="641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8600" y="533400"/>
            <a:ext cx="4394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course</a:t>
            </a:r>
            <a:r>
              <a:rPr sz="5000" spc="-75" dirty="0"/>
              <a:t> </a:t>
            </a:r>
            <a:r>
              <a:rPr sz="5000" spc="-5" dirty="0"/>
              <a:t>OVERVIEW</a:t>
            </a:r>
            <a:endParaRPr sz="5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spc="-10" dirty="0"/>
              <a:t>PARAGRAPHS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0800" y="2743200"/>
            <a:ext cx="10795000" cy="643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71975" algn="l"/>
              </a:tabLst>
            </a:pP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Hi!</a:t>
            </a:r>
            <a:r>
              <a:rPr sz="4400" dirty="0">
                <a:latin typeface="Consolas" panose="020B0609020204030204" pitchFamily="49" charset="0"/>
                <a:cs typeface="Courier New"/>
              </a:rPr>
              <a:t>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</a:t>
            </a:r>
            <a:r>
              <a:rPr lang="en-US"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'</a:t>
            </a:r>
            <a:r>
              <a:rPr sz="44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a</a:t>
            </a:r>
            <a:r>
              <a:rPr lang="en-US"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sz="44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paragraph!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sz="44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sz="4400" dirty="0">
              <a:latin typeface="Consolas" panose="020B0609020204030204" pitchFamily="49" charset="0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Browsers automatically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add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a bottom margin to 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elements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when they display the webpage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(although this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200" spc="-5" dirty="0">
                <a:solidFill>
                  <a:srgbClr val="5F5F5F"/>
                </a:solidFill>
                <a:latin typeface="Georgia"/>
                <a:cs typeface="Georgia"/>
              </a:rPr>
              <a:t>be changed with</a:t>
            </a:r>
            <a:r>
              <a:rPr sz="32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/>
                <a:cs typeface="Georgia"/>
              </a:rPr>
              <a:t>CSS)</a:t>
            </a: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HTML ignores white space, so </a:t>
            </a:r>
            <a:r>
              <a:rPr lang="en-US" sz="3200">
                <a:solidFill>
                  <a:srgbClr val="5F5F5F"/>
                </a:solidFill>
                <a:latin typeface="Georgia"/>
                <a:cs typeface="Georgia"/>
              </a:rPr>
              <a:t>this displays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same:</a:t>
            </a:r>
          </a:p>
          <a:p>
            <a:pPr marL="73025">
              <a:lnSpc>
                <a:spcPct val="100000"/>
              </a:lnSpc>
              <a:tabLst>
                <a:tab pos="615315" algn="l"/>
                <a:tab pos="6159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73025">
              <a:tabLst>
                <a:tab pos="615315" algn="l"/>
                <a:tab pos="615950" algn="l"/>
              </a:tabLst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Hi!</a:t>
            </a:r>
            <a:r>
              <a:rPr lang="en-US" sz="3200" dirty="0">
                <a:latin typeface="Consolas" panose="020B0609020204030204" pitchFamily="49" charset="0"/>
                <a:cs typeface="Courier New"/>
              </a:rPr>
              <a:t> </a:t>
            </a:r>
          </a:p>
          <a:p>
            <a:pPr marL="73025">
              <a:tabLst>
                <a:tab pos="615315" algn="l"/>
                <a:tab pos="615950" algn="l"/>
              </a:tabLst>
            </a:pPr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Courier New"/>
            </a:endParaRPr>
          </a:p>
          <a:p>
            <a:pPr marL="73025">
              <a:tabLst>
                <a:tab pos="615315" algn="l"/>
                <a:tab pos="615950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I'</a:t>
            </a:r>
            <a:r>
              <a:rPr lang="en-US" sz="3200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m 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a paragraph!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 panose="020B0609020204030204" pitchFamily="49" charset="0"/>
                <a:cs typeface="Courier New"/>
              </a:rPr>
              <a:t>p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/>
              </a:rPr>
              <a:t>&gt;</a:t>
            </a:r>
            <a:endParaRPr lang="en-US" sz="3200" dirty="0">
              <a:latin typeface="Consolas" panose="020B0609020204030204" pitchFamily="49" charset="0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82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82"/>
                </a:lnTo>
                <a:lnTo>
                  <a:pt x="0" y="1661582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527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/>
              <a:t>formatting</a:t>
            </a:r>
            <a:endParaRPr sz="5000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509538" y="2630321"/>
            <a:ext cx="7718523" cy="4398594"/>
          </a:xfrm>
          <a:prstGeom prst="rect">
            <a:avLst/>
          </a:prstGeom>
        </p:spPr>
        <p:txBody>
          <a:bodyPr vert="horz" wrap="square" lIns="0" tIns="58374" rIns="0" bIns="0" rtlCol="0">
            <a:spAutoFit/>
          </a:bodyPr>
          <a:lstStyle/>
          <a:p>
            <a:pPr marL="541020" marR="5080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b="1" spc="35" dirty="0"/>
              <a:t> </a:t>
            </a:r>
            <a:r>
              <a:rPr lang="en-US" spc="-10" dirty="0">
                <a:latin typeface="Georgia" panose="02040502050405020303" pitchFamily="18" charset="0"/>
              </a:rPr>
              <a:t>indicates</a:t>
            </a:r>
            <a:r>
              <a:rPr spc="-10" dirty="0">
                <a:latin typeface="Georgia" panose="02040502050405020303" pitchFamily="18" charset="0"/>
              </a:rPr>
              <a:t> </a:t>
            </a:r>
            <a:r>
              <a:rPr i="1" spc="-60" dirty="0">
                <a:latin typeface="Georgia" panose="02040502050405020303" pitchFamily="18" charset="0"/>
              </a:rPr>
              <a:t>emphasis</a:t>
            </a:r>
            <a:endParaRPr lang="en-US" i="1" spc="-60" dirty="0">
              <a:solidFill>
                <a:sysClr val="windowText" lastClr="000000"/>
              </a:solidFill>
              <a:latin typeface="Georgia" panose="02040502050405020303" pitchFamily="18" charset="0"/>
              <a:cs typeface="+mn-cs"/>
            </a:endParaRPr>
          </a:p>
          <a:p>
            <a:pPr marL="1112520" marR="508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this displays as italic </a:t>
            </a:r>
            <a:endParaRPr lang="en-US" spc="-10" dirty="0">
              <a:latin typeface="Georgia" panose="02040502050405020303" pitchFamily="18" charset="0"/>
            </a:endParaRPr>
          </a:p>
          <a:p>
            <a:pPr marL="1112520" marR="508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i="1" spc="-10" dirty="0">
              <a:solidFill>
                <a:srgbClr val="5F5F5F"/>
              </a:solidFill>
              <a:latin typeface="Georgia" panose="02040502050405020303" pitchFamily="18" charset="0"/>
              <a:cs typeface="Lora"/>
            </a:endParaRPr>
          </a:p>
          <a:p>
            <a:pPr marL="541020" marR="5080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b="1" spc="50" dirty="0"/>
              <a:t> </a:t>
            </a:r>
            <a:r>
              <a:rPr lang="en-US" spc="-10" dirty="0">
                <a:latin typeface="Georgia" panose="02040502050405020303" pitchFamily="18" charset="0"/>
              </a:rPr>
              <a:t>indicates </a:t>
            </a:r>
            <a:r>
              <a:rPr b="1" spc="45" dirty="0">
                <a:latin typeface="Georgia" panose="02040502050405020303" pitchFamily="18" charset="0"/>
              </a:rPr>
              <a:t>importance</a:t>
            </a:r>
            <a:endParaRPr lang="en-US" b="1" spc="45" dirty="0">
              <a:latin typeface="Georgia" panose="02040502050405020303" pitchFamily="18" charset="0"/>
            </a:endParaRPr>
          </a:p>
          <a:p>
            <a:pPr marL="1569720" marR="508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-1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default, this displays as bold </a:t>
            </a:r>
          </a:p>
          <a:p>
            <a:pPr marL="1569720" marR="5080" lvl="1" indent="-571500">
              <a:buFont typeface="Arial" panose="020B0604020202020204" pitchFamily="34" charset="0"/>
              <a:buChar char="•"/>
            </a:pPr>
            <a:endParaRPr lang="en-US" sz="3600" spc="-10" dirty="0">
              <a:solidFill>
                <a:srgbClr val="5F5F5F"/>
              </a:solidFill>
              <a:latin typeface="Georgia" panose="02040502050405020303" pitchFamily="18" charset="0"/>
              <a:cs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7809D-B1BC-4172-B291-A6705A3CE06B}"/>
              </a:ext>
            </a:extLst>
          </p:cNvPr>
          <p:cNvSpPr/>
          <p:nvPr/>
        </p:nvSpPr>
        <p:spPr>
          <a:xfrm>
            <a:off x="482600" y="7246870"/>
            <a:ext cx="754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8220" marR="5080" lvl="1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That's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 err="1">
                <a:solidFill>
                  <a:srgbClr val="7F007F"/>
                </a:solidFill>
                <a:latin typeface="Consolas"/>
                <a:cs typeface="Consolas"/>
              </a:rPr>
              <a:t>em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not a knife.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This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strong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3200" spc="-5" dirty="0">
                <a:solidFill>
                  <a:srgbClr val="5F5F5F"/>
                </a:solidFill>
                <a:latin typeface="Consolas" panose="020B0609020204030204" pitchFamily="49" charset="0"/>
                <a:cs typeface="Courier New"/>
              </a:rPr>
              <a:t> is a knife.</a:t>
            </a:r>
          </a:p>
          <a:p>
            <a:pPr marL="998220" marR="5080" lvl="1"/>
            <a:endParaRPr lang="en-US" sz="3200" spc="-5" dirty="0">
              <a:solidFill>
                <a:srgbClr val="5F5F5F"/>
              </a:solidFill>
              <a:latin typeface="Consolas" panose="020B0609020204030204" pitchFamily="49" charset="0"/>
              <a:cs typeface="Courier New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51185B-669E-4F73-91D9-11F3002361E5}"/>
              </a:ext>
            </a:extLst>
          </p:cNvPr>
          <p:cNvGrpSpPr/>
          <p:nvPr/>
        </p:nvGrpSpPr>
        <p:grpSpPr>
          <a:xfrm>
            <a:off x="7003352" y="4416265"/>
            <a:ext cx="6001448" cy="4930808"/>
            <a:chOff x="7416800" y="1674495"/>
            <a:chExt cx="6001448" cy="4930808"/>
          </a:xfrm>
        </p:grpSpPr>
        <p:pic>
          <p:nvPicPr>
            <p:cNvPr id="7" name="Picture 2" descr="laptop_PNG8915.png (2046×1681)">
              <a:extLst>
                <a:ext uri="{FF2B5EF4-FFF2-40B4-BE49-F238E27FC236}">
                  <a16:creationId xmlns:a16="http://schemas.microsoft.com/office/drawing/2014/main" id="{241C0E8B-0A6C-466C-A4D8-C37EDE553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800" y="1674495"/>
              <a:ext cx="6001448" cy="4930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C709F-B14B-4A17-B55F-D24A6E446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4523" y="2452462"/>
              <a:ext cx="3567904" cy="22765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B99F63-46A0-49CA-AC87-95AD4525B7A9}"/>
                </a:ext>
              </a:extLst>
            </p:cNvPr>
            <p:cNvSpPr/>
            <p:nvPr/>
          </p:nvSpPr>
          <p:spPr>
            <a:xfrm>
              <a:off x="8875436" y="3318638"/>
              <a:ext cx="3084175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541020" marR="5080"/>
              <a:r>
                <a:rPr lang="en-US" sz="2800" i="1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That’s</a:t>
              </a:r>
              <a:r>
                <a:rPr lang="en-US" sz="2800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 not a knife. </a:t>
              </a:r>
              <a:r>
                <a:rPr lang="en-US" sz="2800" b="1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This</a:t>
              </a:r>
              <a:r>
                <a:rPr lang="en-US" sz="2800" spc="-10" dirty="0">
                  <a:solidFill>
                    <a:srgbClr val="5F5F5F"/>
                  </a:solidFill>
                  <a:latin typeface="Georgia" panose="02040502050405020303" pitchFamily="18" charset="0"/>
                </a:rPr>
                <a:t> is a knife.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654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8559" y="2209800"/>
            <a:ext cx="6316841" cy="5828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445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1310005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</a:rPr>
              <a:t>Puppies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1310005">
              <a:lnSpc>
                <a:spcPct val="100000"/>
              </a:lnSpc>
              <a:spcBef>
                <a:spcPts val="16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</a:rPr>
              <a:t>Kittens</a:t>
            </a:r>
            <a:r>
              <a:rPr sz="4400" dirty="0"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655320">
              <a:lnSpc>
                <a:spcPct val="100000"/>
              </a:lnSpc>
              <a:spcBef>
                <a:spcPts val="200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Unordered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appear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in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sz="3600" spc="-2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bullets</a:t>
            </a:r>
            <a:endParaRPr sz="4100" dirty="0">
              <a:latin typeface="Times New Roman"/>
              <a:cs typeface="Times New Roman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204B8-AE12-48E1-83B0-564B648BCEA8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1B9D8E-3911-43DD-A37C-E65E2999FD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1835BCF-3967-4CBD-B004-9EA9FF04ADC7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>
                  <a:extLst>
                    <a:ext uri="{FF2B5EF4-FFF2-40B4-BE49-F238E27FC236}">
                      <a16:creationId xmlns:a16="http://schemas.microsoft.com/office/drawing/2014/main" id="{DCED5977-FEFC-44EF-AD6C-11B393ABF1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6EB34000-550D-4B55-A47D-13CF76826A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9686A5D-15A6-4CE4-BEF7-7DA4FEF61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16099C-70B5-493B-BC4C-455997146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50DB3-6BEA-4C6D-8264-45E56BC5D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6039668"/>
            <a:ext cx="2057400" cy="9869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320801" y="2209800"/>
            <a:ext cx="6477000" cy="5828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445">
              <a:lnSpc>
                <a:spcPts val="5085"/>
              </a:lnSpc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1310005">
              <a:lnSpc>
                <a:spcPts val="5085"/>
              </a:lnSpc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/>
                <a:cs typeface="Consolas"/>
              </a:rPr>
              <a:t>Puppies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1310005">
              <a:lnSpc>
                <a:spcPct val="100000"/>
              </a:lnSpc>
              <a:spcBef>
                <a:spcPts val="1675"/>
              </a:spcBef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lang="en-US" sz="4400" dirty="0">
                <a:solidFill>
                  <a:srgbClr val="5F5F5F"/>
                </a:solidFill>
                <a:latin typeface="Consolas"/>
                <a:cs typeface="Consolas"/>
              </a:rPr>
              <a:t>Kittens</a:t>
            </a:r>
            <a:r>
              <a:rPr lang="en-US" sz="4400" dirty="0">
                <a:latin typeface="Consolas"/>
                <a:cs typeface="Consolas"/>
              </a:rPr>
              <a:t>&lt;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lang="en-US"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4400" dirty="0">
              <a:latin typeface="Consolas"/>
              <a:cs typeface="Consolas"/>
            </a:endParaRPr>
          </a:p>
          <a:p>
            <a:pPr marL="655320">
              <a:lnSpc>
                <a:spcPct val="100000"/>
              </a:lnSpc>
              <a:spcBef>
                <a:spcPts val="2005"/>
              </a:spcBef>
            </a:pP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44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endParaRPr lang="en-US" sz="3600" b="1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 indent="6350">
              <a:lnSpc>
                <a:spcPct val="108600"/>
              </a:lnSpc>
              <a:spcBef>
                <a:spcPts val="3640"/>
              </a:spcBef>
            </a:pP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Ordered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lists 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dirty="0" err="1">
                <a:solidFill>
                  <a:srgbClr val="7F007F"/>
                </a:solidFill>
                <a:latin typeface="Consolas"/>
                <a:cs typeface="Consolas"/>
              </a:rPr>
              <a:t>ol</a:t>
            </a:r>
            <a:r>
              <a:rPr lang="en-US" sz="3600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appear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in 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600" dirty="0">
                <a:solidFill>
                  <a:srgbClr val="5F5F5F"/>
                </a:solidFill>
                <a:latin typeface="Georgia"/>
                <a:cs typeface="Georgia"/>
              </a:rPr>
              <a:t>browser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with</a:t>
            </a:r>
            <a:r>
              <a:rPr lang="en-US" sz="3600" spc="-26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b="1" dirty="0">
                <a:solidFill>
                  <a:srgbClr val="5F5F5F"/>
                </a:solidFill>
                <a:latin typeface="Georgia"/>
                <a:cs typeface="Georgia"/>
              </a:rPr>
              <a:t>numbers</a:t>
            </a:r>
            <a:endParaRPr lang="en-US" sz="4100" dirty="0">
              <a:latin typeface="Times New Roman"/>
              <a:cs typeface="Times New Roman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F4D43B-55C7-47CD-91D4-A070D9709CA0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5245F7-BA9D-4973-851A-A2F9B3C52E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0816EE4-1C00-444E-AE4F-912B3756F4E4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8" name="Picture 2" descr="laptop_PNG8915.png (2046×1681)">
                  <a:extLst>
                    <a:ext uri="{FF2B5EF4-FFF2-40B4-BE49-F238E27FC236}">
                      <a16:creationId xmlns:a16="http://schemas.microsoft.com/office/drawing/2014/main" id="{8DE97426-421D-4064-AA20-0D14605C16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EABAC7F-BF7B-4F6D-AB80-C3562ACAE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F5D60F-BBA8-40F1-8B9B-572078CD4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00EBD4-BCC3-48FE-BC12-BDD9D36A3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1900" y="406400"/>
            <a:ext cx="291782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List</a:t>
            </a:r>
            <a:r>
              <a:rPr sz="5000" spc="-100" dirty="0"/>
              <a:t> </a:t>
            </a:r>
            <a:r>
              <a:rPr sz="5000" dirty="0"/>
              <a:t>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0794" y="2260600"/>
            <a:ext cx="7546975" cy="496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7540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R="3810" algn="ctr">
              <a:lnSpc>
                <a:spcPts val="5085"/>
              </a:lnSpc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  <a:cs typeface="Consolas"/>
              </a:rPr>
              <a:t>Puppies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R="3810" algn="ctr">
              <a:lnSpc>
                <a:spcPct val="100000"/>
              </a:lnSpc>
              <a:spcBef>
                <a:spcPts val="16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4400" dirty="0">
                <a:solidFill>
                  <a:srgbClr val="5F5F5F"/>
                </a:solidFill>
                <a:latin typeface="Consolas"/>
                <a:cs typeface="Consolas"/>
              </a:rPr>
              <a:t>Kittens</a:t>
            </a:r>
            <a:r>
              <a:rPr sz="4400" dirty="0">
                <a:latin typeface="Consolas"/>
                <a:cs typeface="Consolas"/>
              </a:rPr>
              <a:t>&lt;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 marL="637540">
              <a:lnSpc>
                <a:spcPct val="100000"/>
              </a:lnSpc>
              <a:spcBef>
                <a:spcPts val="2375"/>
              </a:spcBef>
            </a:pP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4400" dirty="0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sz="4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4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13399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Both unordered and ordered lists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can 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only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contain 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list items 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li</a:t>
            </a:r>
            <a:r>
              <a:rPr sz="36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600" spc="-123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directly</a:t>
            </a:r>
            <a:endParaRPr sz="3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5800" y="406400"/>
            <a:ext cx="14668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IMAGES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222653" y="4102071"/>
            <a:ext cx="6117947" cy="4356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5000"/>
              <a:tabLst>
                <a:tab pos="447040" algn="l"/>
                <a:tab pos="447675" algn="l"/>
                <a:tab pos="194310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</a:rPr>
              <a:t>Images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are “self-</a:t>
            </a:r>
            <a:r>
              <a:rPr sz="2800" dirty="0">
                <a:solidFill>
                  <a:srgbClr val="5F5F5F"/>
                </a:solidFill>
                <a:latin typeface="Georgia"/>
              </a:rPr>
              <a:t>closing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"</a:t>
            </a:r>
            <a:r>
              <a:rPr sz="2800" dirty="0">
                <a:solidFill>
                  <a:srgbClr val="5F5F5F"/>
                </a:solidFill>
                <a:latin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(meaning they end with 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) and have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two required </a:t>
            </a:r>
            <a:r>
              <a:rPr sz="2800" b="1" spc="-15" dirty="0">
                <a:solidFill>
                  <a:srgbClr val="5F5F5F"/>
                </a:solidFill>
                <a:latin typeface="Georgia"/>
                <a:cs typeface="Georgia"/>
              </a:rPr>
              <a:t>attributes</a:t>
            </a:r>
            <a:r>
              <a:rPr sz="2800" spc="-15" dirty="0">
                <a:solidFill>
                  <a:srgbClr val="5F5F5F"/>
                </a:solidFill>
                <a:latin typeface="Georgia"/>
                <a:cs typeface="Georgia"/>
              </a:rPr>
              <a:t>:</a:t>
            </a:r>
            <a:endParaRPr sz="2800" dirty="0">
              <a:latin typeface="Georgia"/>
              <a:cs typeface="Georgia"/>
            </a:endParaRPr>
          </a:p>
          <a:p>
            <a:pPr marL="891540" lvl="1" indent="-434975">
              <a:lnSpc>
                <a:spcPct val="100000"/>
              </a:lnSpc>
              <a:spcBef>
                <a:spcPts val="2255"/>
              </a:spcBef>
              <a:buClr>
                <a:schemeClr val="tx1">
                  <a:lumMod val="65000"/>
                  <a:lumOff val="35000"/>
                </a:schemeClr>
              </a:buClr>
              <a:buSzPct val="104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lang="en-US" sz="2800" dirty="0" err="1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2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is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2800" b="1" dirty="0">
                <a:solidFill>
                  <a:srgbClr val="5F5F5F"/>
                </a:solidFill>
                <a:latin typeface="Georgia"/>
              </a:rPr>
              <a:t>path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 to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where the file lives (local or external)</a:t>
            </a: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F5F5F"/>
              </a:buClr>
              <a:buSzPct val="104000"/>
              <a:buFont typeface="Lor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891540" marR="5080" lvl="1" indent="-434975">
              <a:lnSpc>
                <a:spcPts val="3620"/>
              </a:lnSpc>
              <a:buClr>
                <a:schemeClr val="tx1">
                  <a:lumMod val="65000"/>
                  <a:lumOff val="35000"/>
                </a:schemeClr>
              </a:buClr>
              <a:buSzPct val="104000"/>
              <a:buFont typeface="Lora"/>
              <a:buChar char="•"/>
              <a:tabLst>
                <a:tab pos="891540" algn="l"/>
                <a:tab pos="892175" algn="l"/>
              </a:tabLst>
            </a:pPr>
            <a:r>
              <a:rPr lang="en-US" sz="28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200" b="1" spc="-2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</a:rPr>
              <a:t>is a </a:t>
            </a:r>
            <a:r>
              <a:rPr sz="2800" b="1" dirty="0">
                <a:solidFill>
                  <a:srgbClr val="5F5F5F"/>
                </a:solidFill>
                <a:latin typeface="Georgia"/>
              </a:rPr>
              <a:t>description</a:t>
            </a:r>
            <a:r>
              <a:rPr sz="2800" dirty="0">
                <a:solidFill>
                  <a:srgbClr val="5F5F5F"/>
                </a:solidFill>
                <a:latin typeface="Georgia"/>
              </a:rPr>
              <a:t> of the image (used for screen  readers, search engines, etc)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0444" y="2731299"/>
            <a:ext cx="1092454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00"/>
                </a:solidFill>
                <a:latin typeface="Consolas"/>
                <a:cs typeface="Consolas"/>
              </a:rPr>
              <a:t>img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0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kitten.jpg</a:t>
            </a:r>
            <a:r>
              <a:rPr sz="3000" dirty="0">
                <a:latin typeface="Consolas"/>
                <a:cs typeface="Consolas"/>
              </a:rPr>
              <a:t>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Cute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kitten"</a:t>
            </a:r>
            <a:r>
              <a:rPr sz="30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 dirty="0">
              <a:latin typeface="Consolas"/>
              <a:cs typeface="Consola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9414B6A-6E05-4A77-8A83-21F6661981BC}"/>
              </a:ext>
            </a:extLst>
          </p:cNvPr>
          <p:cNvSpPr/>
          <p:nvPr/>
        </p:nvSpPr>
        <p:spPr>
          <a:xfrm>
            <a:off x="7964661" y="4197081"/>
            <a:ext cx="4350280" cy="404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5800" y="406400"/>
            <a:ext cx="146685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IMAGES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7964661" y="4197081"/>
            <a:ext cx="4350280" cy="404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0444" y="2731299"/>
            <a:ext cx="10295255" cy="4798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00"/>
                </a:solidFill>
                <a:latin typeface="Consolas"/>
                <a:cs typeface="Consolas"/>
              </a:rPr>
              <a:t>img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src</a:t>
            </a:r>
            <a:r>
              <a:rPr sz="3000" dirty="0">
                <a:solidFill>
                  <a:srgbClr val="003F00"/>
                </a:solidFill>
                <a:latin typeface="Consolas"/>
                <a:cs typeface="Consolas"/>
              </a:rPr>
              <a:t>="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kitten.jpg</a:t>
            </a:r>
            <a:r>
              <a:rPr sz="3000" dirty="0">
                <a:latin typeface="Consolas"/>
                <a:cs typeface="Consolas"/>
              </a:rPr>
              <a:t>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alt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</a:t>
            </a:r>
            <a:r>
              <a:rPr lang="en-US" sz="3000" dirty="0">
                <a:solidFill>
                  <a:srgbClr val="0000FF"/>
                </a:solidFill>
                <a:latin typeface="Consolas"/>
                <a:cs typeface="Consolas"/>
              </a:rPr>
              <a:t>Cute</a:t>
            </a:r>
            <a:r>
              <a:rPr sz="30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kitten"</a:t>
            </a:r>
            <a:endParaRPr sz="3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height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="200"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="Ollie"</a:t>
            </a:r>
            <a:r>
              <a:rPr sz="30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822960" marR="5130165" indent="-474345">
              <a:lnSpc>
                <a:spcPts val="2910"/>
              </a:lnSpc>
              <a:buClr>
                <a:srgbClr val="000000"/>
              </a:buClr>
              <a:buFont typeface="Symbol"/>
              <a:buChar char=""/>
              <a:tabLst>
                <a:tab pos="822960" algn="l"/>
                <a:tab pos="823594" algn="l"/>
              </a:tabLst>
            </a:pP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height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width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resize  images and ensure the page</a:t>
            </a:r>
          </a:p>
          <a:p>
            <a:pPr marL="822960">
              <a:lnSpc>
                <a:spcPct val="100000"/>
              </a:lnSpc>
              <a:spcBef>
                <a:spcPts val="425"/>
              </a:spcBef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doesn't jump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822960" marR="4551680" indent="-474345">
              <a:lnSpc>
                <a:spcPct val="93300"/>
              </a:lnSpc>
              <a:buClr>
                <a:srgbClr val="000000"/>
              </a:buClr>
              <a:buFont typeface="Symbol"/>
              <a:buChar char=""/>
              <a:tabLst>
                <a:tab pos="822960" algn="l"/>
                <a:tab pos="823594" algn="l"/>
              </a:tabLst>
            </a:pPr>
            <a:r>
              <a:rPr sz="2800" dirty="0">
                <a:solidFill>
                  <a:srgbClr val="FF5400"/>
                </a:solidFill>
                <a:latin typeface="Consolas"/>
                <a:cs typeface="Consolas"/>
              </a:rPr>
              <a:t>title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is shown as a tooltip in  some browsers when you hover  your mouse over the image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375" y="393471"/>
            <a:ext cx="551751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Links with the anchor</a:t>
            </a:r>
            <a:r>
              <a:rPr sz="5000" spc="-100" dirty="0"/>
              <a:t> </a:t>
            </a:r>
            <a:r>
              <a:rPr sz="5000" dirty="0"/>
              <a:t>tag</a:t>
            </a:r>
            <a:endParaRPr sz="50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927024" y="2437609"/>
            <a:ext cx="11150752" cy="2277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35" algn="l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4000" spc="-8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pt-BR" sz="40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="http://google.com"&gt;</a:t>
            </a:r>
            <a:r>
              <a:rPr lang="pt-BR" sz="4000" dirty="0">
                <a:latin typeface="Consolas"/>
                <a:cs typeface="Consolas"/>
              </a:rPr>
              <a:t>Google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lang="pt-BR" sz="4000" dirty="0">
              <a:latin typeface="Consolas"/>
              <a:cs typeface="Consolas"/>
            </a:endParaRPr>
          </a:p>
          <a:p>
            <a:pPr marL="643890" indent="-541655" algn="ctr">
              <a:lnSpc>
                <a:spcPct val="100000"/>
              </a:lnSpc>
              <a:buSzPct val="114285"/>
              <a:buFont typeface="Symbol"/>
              <a:buChar char=""/>
              <a:tabLst>
                <a:tab pos="643890" algn="l"/>
                <a:tab pos="644525" algn="l"/>
              </a:tabLst>
            </a:pPr>
            <a:endParaRPr lang="en-US" sz="4000" spc="-5" dirty="0"/>
          </a:p>
          <a:p>
            <a:pPr marL="102235" algn="l">
              <a:buSzPct val="114285"/>
              <a:tabLst>
                <a:tab pos="643890" algn="l"/>
                <a:tab pos="644525" algn="l"/>
              </a:tabLst>
            </a:pPr>
            <a:r>
              <a:rPr lang="en-US" sz="4000" spc="-5" dirty="0"/>
              <a:t> </a:t>
            </a:r>
            <a:r>
              <a:rPr lang="en-US" sz="4000" spc="10" dirty="0">
                <a:latin typeface="Georgia" panose="02040502050405020303" pitchFamily="18" charset="0"/>
              </a:rPr>
              <a:t>The</a:t>
            </a:r>
            <a:r>
              <a:rPr lang="en-US" sz="4000" spc="-5" dirty="0"/>
              <a:t> </a:t>
            </a:r>
            <a:r>
              <a:rPr lang="en-US" sz="4000" dirty="0">
                <a:latin typeface="Consolas"/>
                <a:cs typeface="Consolas"/>
              </a:rPr>
              <a:t>&lt;</a:t>
            </a:r>
            <a:r>
              <a:rPr lang="en-US" sz="4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4000" dirty="0">
                <a:latin typeface="Consolas"/>
                <a:cs typeface="Consolas"/>
              </a:rPr>
              <a:t>&gt;</a:t>
            </a:r>
            <a:r>
              <a:rPr lang="en-US" sz="4000" spc="-950" dirty="0">
                <a:latin typeface="Consolas"/>
                <a:cs typeface="Consolas"/>
              </a:rPr>
              <a:t> </a:t>
            </a:r>
            <a:r>
              <a:rPr lang="en-US" sz="4000" spc="10" dirty="0">
                <a:latin typeface="Georgia" panose="02040502050405020303" pitchFamily="18" charset="0"/>
              </a:rPr>
              <a:t>element defines </a:t>
            </a:r>
            <a:r>
              <a:rPr lang="en-US" sz="4000" dirty="0">
                <a:latin typeface="Georgia" panose="02040502050405020303" pitchFamily="18" charset="0"/>
              </a:rPr>
              <a:t>an </a:t>
            </a:r>
            <a:r>
              <a:rPr lang="en-US" sz="4000" spc="-5" dirty="0">
                <a:latin typeface="Georgia" panose="02040502050405020303" pitchFamily="18" charset="0"/>
              </a:rPr>
              <a:t>“anchor tag” </a:t>
            </a:r>
            <a:r>
              <a:rPr lang="en-US" sz="4000" dirty="0">
                <a:latin typeface="Georgia" panose="02040502050405020303" pitchFamily="18" charset="0"/>
              </a:rPr>
              <a:t>or link</a:t>
            </a:r>
          </a:p>
          <a:p>
            <a:pPr marL="102235" algn="ctr">
              <a:buSzPct val="114285"/>
              <a:tabLst>
                <a:tab pos="643890" algn="l"/>
                <a:tab pos="644525" algn="l"/>
              </a:tabLst>
            </a:pPr>
            <a:endParaRPr sz="2800" dirty="0">
              <a:latin typeface="Consolas"/>
              <a:cs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71C90A-7E35-402D-A1C5-CD9CAF7A3EDD}"/>
              </a:ext>
            </a:extLst>
          </p:cNvPr>
          <p:cNvSpPr/>
          <p:nvPr/>
        </p:nvSpPr>
        <p:spPr>
          <a:xfrm>
            <a:off x="929025" y="5067568"/>
            <a:ext cx="7569352" cy="334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Anything inside </a:t>
            </a:r>
            <a:r>
              <a:rPr lang="en-US" sz="2800" dirty="0"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lang="en-US" sz="2800" dirty="0">
                <a:latin typeface="Consolas"/>
                <a:cs typeface="Consolas"/>
              </a:rPr>
              <a:t>&gt;</a:t>
            </a:r>
            <a:r>
              <a:rPr lang="en-US" sz="2800" spc="-1035" dirty="0">
                <a:latin typeface="Consolas"/>
                <a:cs typeface="Consolas"/>
              </a:rPr>
              <a:t> </a:t>
            </a: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is clickable – this can be text, an  image, or any other valid HTML</a:t>
            </a:r>
          </a:p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endParaRPr lang="en-US" sz="1200" dirty="0">
              <a:latin typeface="Georgia" panose="02040502050405020303" pitchFamily="18" charset="0"/>
            </a:endParaRPr>
          </a:p>
          <a:p>
            <a:pPr marL="643890" marR="1165860" indent="-541655">
              <a:spcBef>
                <a:spcPts val="1855"/>
              </a:spcBef>
              <a:buFont typeface="Symbol"/>
              <a:buChar char=""/>
              <a:tabLst>
                <a:tab pos="643890" algn="l"/>
                <a:tab pos="644525" algn="l"/>
              </a:tabLst>
            </a:pPr>
            <a:r>
              <a:rPr lang="en-US" sz="2800" spc="10" dirty="0">
                <a:solidFill>
                  <a:srgbClr val="5F5F5F"/>
                </a:solidFill>
                <a:latin typeface="Georgia" panose="02040502050405020303" pitchFamily="18" charset="0"/>
              </a:rPr>
              <a:t>The browser will automatically underline links and turn the text inside blue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112239-BE56-491A-9B21-59B399671F5D}"/>
              </a:ext>
            </a:extLst>
          </p:cNvPr>
          <p:cNvGrpSpPr/>
          <p:nvPr/>
        </p:nvGrpSpPr>
        <p:grpSpPr>
          <a:xfrm>
            <a:off x="7003352" y="4416392"/>
            <a:ext cx="6001448" cy="4930808"/>
            <a:chOff x="7003352" y="4416392"/>
            <a:chExt cx="6001448" cy="49308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92B1D02-5483-41E9-8DC0-0F175B944D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03352" y="4416392"/>
              <a:ext cx="6001448" cy="4930808"/>
              <a:chOff x="7249836" y="1898705"/>
              <a:chExt cx="5780364" cy="474916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0AFE93-0DDD-441D-8130-DF23AC5188E5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2" name="Picture 2" descr="laptop_PNG8915.png (2046×1681)">
                  <a:extLst>
                    <a:ext uri="{FF2B5EF4-FFF2-40B4-BE49-F238E27FC236}">
                      <a16:creationId xmlns:a16="http://schemas.microsoft.com/office/drawing/2014/main" id="{527BB7AE-6C2F-404E-9C99-0FE767128A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A2E2592-0F3F-4CC6-80E9-7246A7079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78B01B6-4334-4B6B-A1AC-85F12B476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BF9538-2CF1-4CB6-BB41-F056DD17C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 b="10836"/>
            <a:stretch/>
          </p:blipFill>
          <p:spPr>
            <a:xfrm>
              <a:off x="8440873" y="5943600"/>
              <a:ext cx="3126405" cy="143927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1818E4F-02D6-4EF8-AC8D-29C816CAC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205" y="6060023"/>
            <a:ext cx="2571750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77126"/>
            <a:ext cx="398716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Some</a:t>
            </a:r>
            <a:r>
              <a:rPr sz="5000" spc="-100" dirty="0"/>
              <a:t> </a:t>
            </a:r>
            <a:r>
              <a:rPr sz="5000" dirty="0"/>
              <a:t>&lt;A&gt;ttributes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062266" y="2217343"/>
            <a:ext cx="11612334" cy="4695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43330">
              <a:lnSpc>
                <a:spcPct val="100000"/>
              </a:lnSpc>
            </a:pP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3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="http://google.com"</a:t>
            </a:r>
            <a:r>
              <a:rPr sz="30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="Search"  </a:t>
            </a:r>
            <a:r>
              <a:rPr sz="3000" dirty="0">
                <a:solidFill>
                  <a:srgbClr val="FF5400"/>
                </a:solidFill>
                <a:latin typeface="Consolas"/>
                <a:cs typeface="Consolas"/>
              </a:rPr>
              <a:t>target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="_blank"&gt;</a:t>
            </a:r>
            <a:r>
              <a:rPr sz="3000" dirty="0">
                <a:solidFill>
                  <a:srgbClr val="5F5F5F"/>
                </a:solidFill>
                <a:latin typeface="Consolas"/>
                <a:cs typeface="Consolas"/>
              </a:rPr>
              <a:t>Google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3000" dirty="0">
                <a:solidFill>
                  <a:srgbClr val="7F007F"/>
                </a:solidFill>
                <a:latin typeface="Consolas"/>
                <a:cs typeface="Consolas"/>
              </a:rPr>
              <a:t>a</a:t>
            </a:r>
            <a:r>
              <a:rPr sz="30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905510" marR="146685" indent="-434975">
              <a:lnSpc>
                <a:spcPct val="109300"/>
              </a:lnSpc>
              <a:spcBef>
                <a:spcPts val="2510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 err="1">
                <a:solidFill>
                  <a:srgbClr val="FF5400"/>
                </a:solidFill>
                <a:latin typeface="Consolas"/>
                <a:cs typeface="Consolas"/>
              </a:rPr>
              <a:t>href</a:t>
            </a:r>
            <a:r>
              <a:rPr sz="3200" spc="-950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Consolas"/>
              </a:rPr>
              <a:t>is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URL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where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 should send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 user</a:t>
            </a:r>
            <a:endParaRPr sz="3200" dirty="0">
              <a:latin typeface="Georgia" panose="02040502050405020303" pitchFamily="18" charset="0"/>
              <a:cs typeface="Lora"/>
            </a:endParaRPr>
          </a:p>
          <a:p>
            <a:pPr marL="905510" marR="5080" indent="-434975">
              <a:lnSpc>
                <a:spcPct val="116700"/>
              </a:lnSpc>
              <a:spcBef>
                <a:spcPts val="3325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>
                <a:solidFill>
                  <a:srgbClr val="FF5400"/>
                </a:solidFill>
                <a:latin typeface="Consolas"/>
                <a:cs typeface="Consolas"/>
              </a:rPr>
              <a:t>title</a:t>
            </a:r>
            <a:r>
              <a:rPr sz="3200" spc="-1010" dirty="0">
                <a:solidFill>
                  <a:srgbClr val="FF5400"/>
                </a:solidFill>
                <a:latin typeface="Consolas"/>
                <a:cs typeface="Consolas"/>
              </a:rPr>
              <a:t>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appears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as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tooltip when you mouse over 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the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link.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It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'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s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read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aloud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by screen</a:t>
            </a:r>
            <a:r>
              <a:rPr sz="3200" spc="-8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readers</a:t>
            </a:r>
            <a:endParaRPr sz="3200" dirty="0">
              <a:latin typeface="Georgia" panose="02040502050405020303" pitchFamily="18" charset="0"/>
              <a:cs typeface="Lora"/>
            </a:endParaRPr>
          </a:p>
          <a:p>
            <a:pPr marL="905510" indent="-434975">
              <a:lnSpc>
                <a:spcPct val="100000"/>
              </a:lnSpc>
              <a:spcBef>
                <a:spcPts val="2995"/>
              </a:spcBef>
              <a:buClr>
                <a:srgbClr val="5F5F5F"/>
              </a:buClr>
              <a:buSzPct val="75000"/>
              <a:buFont typeface="Lora"/>
              <a:buChar char="•"/>
              <a:tabLst>
                <a:tab pos="905510" algn="l"/>
                <a:tab pos="906144" algn="l"/>
              </a:tabLst>
            </a:pPr>
            <a:r>
              <a:rPr sz="3200" dirty="0">
                <a:solidFill>
                  <a:srgbClr val="FF5400"/>
                </a:solidFill>
                <a:latin typeface="Consolas"/>
                <a:cs typeface="Consolas"/>
              </a:rPr>
              <a:t>target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="</a:t>
            </a:r>
            <a:r>
              <a:rPr sz="3200" dirty="0">
                <a:solidFill>
                  <a:srgbClr val="0000FF"/>
                </a:solidFill>
                <a:latin typeface="Consolas"/>
                <a:cs typeface="Consolas"/>
              </a:rPr>
              <a:t>_blank</a:t>
            </a:r>
            <a:r>
              <a:rPr sz="3200" dirty="0">
                <a:solidFill>
                  <a:srgbClr val="5F5F5F"/>
                </a:solidFill>
                <a:latin typeface="Consolas"/>
                <a:cs typeface="Consolas"/>
              </a:rPr>
              <a:t>"</a:t>
            </a:r>
            <a:r>
              <a:rPr sz="3200" spc="-10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forces the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 link </a:t>
            </a:r>
            <a:r>
              <a:rPr lang="en-US"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to open </a:t>
            </a:r>
            <a:r>
              <a:rPr sz="3200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in a new </a:t>
            </a:r>
            <a:r>
              <a:rPr sz="3200" spc="-5" dirty="0">
                <a:solidFill>
                  <a:srgbClr val="5F5F5F"/>
                </a:solidFill>
                <a:latin typeface="Georgia" panose="02040502050405020303" pitchFamily="18" charset="0"/>
                <a:cs typeface="Lora"/>
              </a:rPr>
              <a:t>tab</a:t>
            </a:r>
            <a:endParaRPr sz="3200" dirty="0">
              <a:latin typeface="Georgia" panose="02040502050405020303" pitchFamily="18" charset="0"/>
              <a:cs typeface="Lor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10" dirty="0"/>
              <a:t>layout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1331B-CE52-4F2B-BBBA-46C8F1D11A28}"/>
              </a:ext>
            </a:extLst>
          </p:cNvPr>
          <p:cNvSpPr/>
          <p:nvPr/>
        </p:nvSpPr>
        <p:spPr>
          <a:xfrm>
            <a:off x="1320800" y="2438400"/>
            <a:ext cx="6019800" cy="5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indicates that everything inside is related to navigation</a:t>
            </a:r>
            <a:endParaRPr lang="en-US" sz="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article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and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are u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sed to define content sections</a:t>
            </a:r>
            <a:endParaRPr lang="en-US" sz="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wraps footer content (for example copyright)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FFD24-381E-4A81-AFB9-9F098AEB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13877"/>
            <a:ext cx="5000625" cy="58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8835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EA9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6600" y="2670157"/>
            <a:ext cx="9067800" cy="4442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1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Code editors</a:t>
            </a: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spcBef>
                <a:spcPts val="2040"/>
              </a:spcBef>
              <a:buSzPct val="74242"/>
              <a:tabLst>
                <a:tab pos="440055" algn="l"/>
                <a:tab pos="440690" algn="l"/>
              </a:tabLst>
            </a:pPr>
            <a:endParaRPr sz="1000" dirty="0"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Basic HTML</a:t>
            </a:r>
            <a:endParaRPr lang="en-US" sz="33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10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Basic CSS – font styling, colors, alignment</a:t>
            </a: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endParaRPr lang="en-US" sz="1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40055" indent="-427355">
              <a:spcBef>
                <a:spcPts val="2040"/>
              </a:spcBef>
              <a:buSzPct val="74242"/>
              <a:buFont typeface="Lora"/>
              <a:buChar char="•"/>
              <a:tabLst>
                <a:tab pos="440055" algn="l"/>
                <a:tab pos="4406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Build your first web page!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6741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today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44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2400" y="406400"/>
            <a:ext cx="254444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spc="-10" dirty="0"/>
              <a:t>layout</a:t>
            </a:r>
            <a:endParaRPr sz="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1331B-CE52-4F2B-BBBA-46C8F1D11A28}"/>
              </a:ext>
            </a:extLst>
          </p:cNvPr>
          <p:cNvSpPr/>
          <p:nvPr/>
        </p:nvSpPr>
        <p:spPr>
          <a:xfrm>
            <a:off x="1320800" y="2438400"/>
            <a:ext cx="6019800" cy="6081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section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article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,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lang="en-US" sz="3600" spc="-97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and 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footer</a:t>
            </a:r>
            <a:r>
              <a:rPr lang="en-US" sz="3600" spc="-5" dirty="0">
                <a:solidFill>
                  <a:srgbClr val="5F5F5F"/>
                </a:solidFill>
                <a:latin typeface="Consolas"/>
                <a:cs typeface="Consolas"/>
              </a:rPr>
              <a:t>&gt;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separate content into logical sections, and they don’t visually change the page until you apply CSS</a:t>
            </a:r>
          </a:p>
          <a:p>
            <a:pPr marL="12700" lvl="0">
              <a:spcBef>
                <a:spcPts val="3535"/>
              </a:spcBef>
              <a:tabLst>
                <a:tab pos="570865" algn="l"/>
                <a:tab pos="571500" algn="l"/>
                <a:tab pos="218440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But, they help organize content and allow search engines to understand the structure of your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FFD24-381E-4A81-AFB9-9F098AEB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13877"/>
            <a:ext cx="5000625" cy="58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3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220-5CE3-4C95-B402-11A4970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FECB3-C984-495C-BD1E-0ADEA727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17" y="119684"/>
            <a:ext cx="10220325" cy="915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3581F6-8214-4772-AA34-2BED9695CD20}"/>
              </a:ext>
            </a:extLst>
          </p:cNvPr>
          <p:cNvSpPr/>
          <p:nvPr/>
        </p:nvSpPr>
        <p:spPr>
          <a:xfrm>
            <a:off x="11517242" y="3548811"/>
            <a:ext cx="163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7F007F"/>
                </a:solidFill>
                <a:latin typeface="Consolas"/>
                <a:cs typeface="Consolas"/>
              </a:rPr>
              <a:t>aside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B1B30-491C-47E3-9DF2-692E28F20633}"/>
              </a:ext>
            </a:extLst>
          </p:cNvPr>
          <p:cNvSpPr/>
          <p:nvPr/>
        </p:nvSpPr>
        <p:spPr>
          <a:xfrm>
            <a:off x="177800" y="62484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7F007F"/>
                </a:solidFill>
                <a:latin typeface="Consolas"/>
                <a:cs typeface="Consolas"/>
              </a:rPr>
              <a:t>main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ADEDB-F029-46B7-85F1-F99BD039947C}"/>
              </a:ext>
            </a:extLst>
          </p:cNvPr>
          <p:cNvSpPr/>
          <p:nvPr/>
        </p:nvSpPr>
        <p:spPr>
          <a:xfrm>
            <a:off x="177800" y="1524000"/>
            <a:ext cx="163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 err="1">
                <a:solidFill>
                  <a:srgbClr val="7F007F"/>
                </a:solidFill>
                <a:latin typeface="Consolas"/>
                <a:cs typeface="Consolas"/>
              </a:rPr>
              <a:t>nav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EF43B2-082E-4142-839C-D88207EDEB94}"/>
              </a:ext>
            </a:extLst>
          </p:cNvPr>
          <p:cNvSpPr/>
          <p:nvPr/>
        </p:nvSpPr>
        <p:spPr>
          <a:xfrm>
            <a:off x="11396322" y="202510"/>
            <a:ext cx="163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7F007F"/>
                </a:solidFill>
                <a:latin typeface="Consolas"/>
                <a:cs typeface="Consolas"/>
              </a:rPr>
              <a:t>header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5410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16565"/>
            <a:ext cx="13004800" cy="973703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16565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73200" y="2362200"/>
            <a:ext cx="9571990" cy="6027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18844">
              <a:lnSpc>
                <a:spcPct val="100000"/>
              </a:lnSpc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Create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600" spc="-5">
                <a:solidFill>
                  <a:srgbClr val="5F5F5F"/>
                </a:solidFill>
                <a:latin typeface="Georgia"/>
                <a:cs typeface="Georgia"/>
              </a:rPr>
              <a:t>website about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something that  interests</a:t>
            </a:r>
            <a:r>
              <a:rPr sz="3600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you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450215" indent="-433070">
              <a:lnSpc>
                <a:spcPct val="100000"/>
              </a:lnSpc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Open VS Code and create a new file</a:t>
            </a:r>
          </a:p>
          <a:p>
            <a:pPr marL="907415" lvl="1" indent="-433070"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Name it </a:t>
            </a:r>
            <a:r>
              <a:rPr lang="en-US" sz="3100" b="1" spc="-5" dirty="0">
                <a:solidFill>
                  <a:srgbClr val="5F5F5F"/>
                </a:solidFill>
                <a:latin typeface="Georgia"/>
                <a:cs typeface="Georgia"/>
              </a:rPr>
              <a:t>index.html</a:t>
            </a:r>
            <a:endParaRPr lang="en-US" sz="31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Use </a:t>
            </a:r>
            <a:r>
              <a:rPr lang="en-US" sz="3100" dirty="0">
                <a:solidFill>
                  <a:srgbClr val="5F5F5F"/>
                </a:solidFill>
                <a:latin typeface="Georgia"/>
                <a:cs typeface="Georgia"/>
              </a:rPr>
              <a:t>some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heading tags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at least one 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paragraph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Use at least one</a:t>
            </a:r>
            <a:r>
              <a:rPr sz="31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list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Show at least </a:t>
            </a:r>
            <a:r>
              <a:rPr lang="en-US" sz="3100" dirty="0">
                <a:solidFill>
                  <a:srgbClr val="5F5F5F"/>
                </a:solidFill>
                <a:latin typeface="Georgia"/>
                <a:cs typeface="Georgia"/>
              </a:rPr>
              <a:t>two</a:t>
            </a: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images</a:t>
            </a:r>
            <a:endParaRPr sz="3100" dirty="0">
              <a:latin typeface="Georgia"/>
              <a:cs typeface="Georgia"/>
            </a:endParaRPr>
          </a:p>
          <a:p>
            <a:pPr marL="450215" indent="-433070">
              <a:lnSpc>
                <a:spcPct val="100000"/>
              </a:lnSpc>
              <a:spcBef>
                <a:spcPts val="1875"/>
              </a:spcBef>
              <a:buSzPct val="74193"/>
              <a:buFont typeface="Lora"/>
              <a:buChar char="•"/>
              <a:tabLst>
                <a:tab pos="450215" algn="l"/>
                <a:tab pos="450850" algn="l"/>
              </a:tabLst>
            </a:pPr>
            <a:r>
              <a:rPr sz="3100" dirty="0">
                <a:solidFill>
                  <a:srgbClr val="5F5F5F"/>
                </a:solidFill>
                <a:latin typeface="Georgia"/>
                <a:cs typeface="Georgia"/>
              </a:rPr>
              <a:t>Validate your</a:t>
            </a:r>
            <a:r>
              <a:rPr sz="3100" spc="-8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100" spc="-5" dirty="0">
                <a:solidFill>
                  <a:srgbClr val="5F5F5F"/>
                </a:solidFill>
                <a:latin typeface="Georgia"/>
                <a:cs typeface="Georgia"/>
              </a:rPr>
              <a:t>website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 by copying it into the form here: 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https://validator.w3.org/#validate_by_input</a:t>
            </a:r>
            <a:r>
              <a:rPr lang="en-US" sz="31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sz="31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57800" y="399415"/>
            <a:ext cx="284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Assignment</a:t>
            </a:r>
            <a:endParaRPr sz="5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DC55CF-6769-4408-B506-F1801BD27F93}"/>
              </a:ext>
            </a:extLst>
          </p:cNvPr>
          <p:cNvSpPr/>
          <p:nvPr/>
        </p:nvSpPr>
        <p:spPr>
          <a:xfrm>
            <a:off x="-18734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54" y="1905000"/>
            <a:ext cx="3796825" cy="5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8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/>
              <a:t>CSS</a:t>
            </a:r>
            <a:r>
              <a:rPr sz="5000" spc="-100" dirty="0"/>
              <a:t> </a:t>
            </a:r>
            <a:r>
              <a:rPr lang="en-US" sz="5000" spc="-100" dirty="0"/>
              <a:t>is </a:t>
            </a:r>
            <a:r>
              <a:rPr lang="en-US" sz="5000" dirty="0"/>
              <a:t>for presentation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1449654" y="2743200"/>
            <a:ext cx="10234346" cy="5201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85"/>
              </a:spcBef>
              <a:buSzPct val="74242"/>
              <a:tabLst>
                <a:tab pos="441959" algn="l"/>
                <a:tab pos="443230" algn="l"/>
              </a:tabLst>
            </a:pPr>
            <a:r>
              <a:rPr lang="en-US" sz="4000" spc="-10" dirty="0">
                <a:solidFill>
                  <a:srgbClr val="5F5F5F"/>
                </a:solidFill>
                <a:latin typeface="Georgia"/>
                <a:cs typeface="Georgia"/>
              </a:rPr>
              <a:t>After your content has been created and formatted with HTML, use CSS to change how it is presented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100000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r>
              <a:rPr lang="en-US" sz="3200" spc="-10" dirty="0">
                <a:solidFill>
                  <a:srgbClr val="5F5F5F"/>
                </a:solidFill>
                <a:latin typeface="Georgia"/>
                <a:cs typeface="Georgia"/>
              </a:rPr>
              <a:t>This is similar to changing margins, font color, or font family in MS Word (it doesn’t change how things are structured, just how they look)</a:t>
            </a:r>
          </a:p>
          <a:p>
            <a:pPr marL="584200" indent="-571500">
              <a:lnSpc>
                <a:spcPct val="100000"/>
              </a:lnSpc>
              <a:spcBef>
                <a:spcPts val="5385"/>
              </a:spcBef>
              <a:buSzPct val="74242"/>
              <a:buFont typeface="Arial" panose="020B0604020202020204" pitchFamily="34" charset="0"/>
              <a:buChar char="•"/>
              <a:tabLst>
                <a:tab pos="441959" algn="l"/>
                <a:tab pos="443230" algn="l"/>
              </a:tabLst>
            </a:pPr>
            <a:endParaRPr lang="en-US" sz="3200" spc="-1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67526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31F2F6D-5E2D-4BD5-BA84-833A6C67D3C9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0200" y="406400"/>
            <a:ext cx="619315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html + CSS = </a:t>
            </a:r>
            <a:r>
              <a:rPr sz="5000" dirty="0"/>
              <a:t>WEBPAGE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41" y="2261692"/>
            <a:ext cx="10784559" cy="70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3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28272ED-6AC0-4C4D-95B1-6FAA8973A4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200" y="406400"/>
            <a:ext cx="496887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CASCADING STYLE SHEETS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6712" y="2590800"/>
            <a:ext cx="10521849" cy="5478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l</a:t>
            </a:r>
            <a:r>
              <a:rPr sz="3600" spc="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anguage 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for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specifying how </a:t>
            </a:r>
            <a:r>
              <a:rPr lang="en-US"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a website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is</a:t>
            </a:r>
            <a:r>
              <a:rPr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lang="en-US" sz="3600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visually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presented to</a:t>
            </a:r>
            <a:r>
              <a:rPr sz="3600" spc="-3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users</a:t>
            </a: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69900" marR="5080" indent="-4572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</a:rPr>
              <a:t>Allows us to override the browser’s default presentation styles with a custom version</a:t>
            </a: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584200" marR="5080" indent="-571500"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3600" spc="5" dirty="0">
                <a:solidFill>
                  <a:srgbClr val="5F5F5F"/>
                </a:solidFill>
                <a:latin typeface="Georgia" panose="02040502050405020303" pitchFamily="18" charset="0"/>
              </a:rPr>
              <a:t>Provides consistent and scalable ways to style single elements, single pages, or entire websites</a:t>
            </a:r>
          </a:p>
          <a:p>
            <a:pPr marL="584200" marR="5080" indent="-571500">
              <a:spcBef>
                <a:spcPts val="5"/>
              </a:spcBef>
              <a:buClr>
                <a:srgbClr val="5F5F5F"/>
              </a:buClr>
              <a:buSzPct val="81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3600" spc="5" dirty="0">
              <a:solidFill>
                <a:srgbClr val="5F5F5F"/>
              </a:solidFill>
              <a:latin typeface="Georgia" panose="02040502050405020303" pitchFamily="18" charset="0"/>
            </a:endParaRPr>
          </a:p>
          <a:p>
            <a:pPr marL="469900" marR="5080" indent="-457200">
              <a:buSzPct val="74242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sz="32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98537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AC7126B-7366-4344-8705-601A578D03F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dirty="0" err="1"/>
              <a:t>Css</a:t>
            </a:r>
            <a:r>
              <a:rPr lang="en-US" sz="5000" dirty="0"/>
              <a:t> goes where?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701800" y="2438400"/>
            <a:ext cx="10088880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>
              <a:buSzPct val="74242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is a different type of language than HTML, and has its own syntax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 can go directly in your HTML file, inside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element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You can also create a .</a:t>
            </a:r>
            <a:r>
              <a:rPr lang="en-US" sz="32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32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that can be linked to your HTML page</a:t>
            </a:r>
          </a:p>
          <a:p>
            <a:pPr marL="474345" marR="5080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endParaRPr lang="en-US" sz="3200" spc="-5" dirty="0">
              <a:solidFill>
                <a:srgbClr val="5F5F5F"/>
              </a:solidFill>
              <a:latin typeface="Georgia" panose="02040502050405020303" pitchFamily="18" charset="0"/>
              <a:cs typeface="Georgia"/>
            </a:endParaRPr>
          </a:p>
          <a:p>
            <a:pPr marL="931545" marR="5080" lvl="1" indent="-457200">
              <a:buSzPct val="74242"/>
              <a:buFont typeface="Arial" panose="020B0604020202020204" pitchFamily="34" charset="0"/>
              <a:buChar char="•"/>
              <a:tabLst>
                <a:tab pos="429259" algn="l"/>
                <a:tab pos="429895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Styles inside a .</a:t>
            </a:r>
            <a:r>
              <a:rPr lang="en-US" sz="2800" spc="-5" dirty="0" err="1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css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 file don’t need a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2800" spc="-5" dirty="0">
                <a:solidFill>
                  <a:srgbClr val="5F5F5F"/>
                </a:solidFill>
                <a:latin typeface="Georgia" panose="02040502050405020303" pitchFamily="18" charset="0"/>
                <a:cs typeface="Georgia"/>
              </a:rPr>
              <a:t>tag because the whole file is assumed to be in the CSS language</a:t>
            </a:r>
          </a:p>
        </p:txBody>
      </p:sp>
    </p:spTree>
    <p:extLst>
      <p:ext uri="{BB962C8B-B14F-4D97-AF65-F5344CB8AC3E}">
        <p14:creationId xmlns:p14="http://schemas.microsoft.com/office/powerpoint/2010/main" val="3995217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BC2A21E-7B83-4900-8FCE-1CF3369EEA8F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C</a:t>
            </a:r>
            <a:r>
              <a:rPr lang="en-US" sz="5000" dirty="0"/>
              <a:t>SS</a:t>
            </a:r>
            <a:r>
              <a:rPr sz="5000" dirty="0"/>
              <a:t>: FAIR WARNING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3657600"/>
            <a:ext cx="10231755" cy="3093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There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LOT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do with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  <a:buFont typeface="Lora"/>
              <a:buChar char="•"/>
            </a:pPr>
            <a:endParaRPr sz="3450" dirty="0"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 won’t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get anywhere close to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covering</a:t>
            </a:r>
            <a:r>
              <a:rPr sz="3300" spc="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everything!</a:t>
            </a:r>
            <a:endParaRPr sz="33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F5F5F"/>
              </a:buClr>
            </a:pPr>
            <a:endParaRPr sz="3450" dirty="0">
              <a:latin typeface="Times New Roman"/>
              <a:cs typeface="Times New Roman"/>
            </a:endParaRPr>
          </a:p>
          <a:p>
            <a:pPr marL="424815" marR="1415415" indent="-412115">
              <a:lnSpc>
                <a:spcPct val="100000"/>
              </a:lnSpc>
              <a:buSzPct val="74242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We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will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learn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CSS for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text styles,</a:t>
            </a:r>
            <a:r>
              <a:rPr sz="33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colors,  positioning, layout, and a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couple of</a:t>
            </a:r>
            <a:r>
              <a:rPr sz="33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extras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6789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0"/>
            <a:ext cx="13004800" cy="17965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-76200"/>
            <a:ext cx="13004800" cy="1872744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28812" y="4964074"/>
            <a:ext cx="9398000" cy="1026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0865" algn="l"/>
                <a:tab pos="571500" algn="l"/>
              </a:tabLst>
            </a:pP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Slides,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sample files, “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homework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"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, and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interesting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links</a:t>
            </a:r>
            <a:r>
              <a:rPr lang="en-US" sz="3300" dirty="0"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will be posted here</a:t>
            </a:r>
            <a:endParaRPr sz="33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100" y="533400"/>
            <a:ext cx="301942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ODDS </a:t>
            </a:r>
            <a:r>
              <a:rPr lang="en-US" sz="5000" dirty="0"/>
              <a:t>&amp; </a:t>
            </a:r>
            <a:r>
              <a:rPr sz="5000" dirty="0"/>
              <a:t>ENDS</a:t>
            </a:r>
          </a:p>
        </p:txBody>
      </p:sp>
      <p:sp>
        <p:nvSpPr>
          <p:cNvPr id="5" name="object 5"/>
          <p:cNvSpPr/>
          <p:nvPr/>
        </p:nvSpPr>
        <p:spPr>
          <a:xfrm>
            <a:off x="4165600" y="558800"/>
            <a:ext cx="736600" cy="781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28812" y="3352800"/>
            <a:ext cx="1107598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spc="-5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beckjohnson.com</a:t>
            </a:r>
            <a:endParaRPr sz="6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50614FB-4581-4D9F-816F-BC8732E70C7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7000" y="2590800"/>
            <a:ext cx="10561320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200" dirty="0">
                <a:solidFill>
                  <a:srgbClr val="7F007F"/>
                </a:solidFill>
                <a:latin typeface="Consolas"/>
                <a:cs typeface="Consolas"/>
              </a:rPr>
              <a:t>selector 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sz="52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: value;</a:t>
            </a:r>
            <a:r>
              <a:rPr sz="52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5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5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4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sz="3600" dirty="0">
                <a:solidFill>
                  <a:srgbClr val="7F007F"/>
                </a:solidFill>
                <a:latin typeface="Consolas"/>
                <a:cs typeface="Consolas"/>
              </a:rPr>
              <a:t>elector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thing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the </a:t>
            </a:r>
            <a:r>
              <a:rPr sz="3300" b="1" spc="-5" dirty="0">
                <a:solidFill>
                  <a:srgbClr val="5F5F5F"/>
                </a:solidFill>
                <a:latin typeface="Georgia"/>
                <a:cs typeface="Georgia"/>
              </a:rPr>
              <a:t>attribute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you want to</a:t>
            </a:r>
            <a:r>
              <a:rPr sz="3300" spc="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style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615950" indent="-5715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how you want to style</a:t>
            </a:r>
            <a:r>
              <a:rPr sz="33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300" dirty="0">
              <a:latin typeface="Georgia"/>
              <a:cs typeface="Georgia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sz="3050" dirty="0">
              <a:latin typeface="Times New Roman"/>
              <a:cs typeface="Times New Roman"/>
            </a:endParaRPr>
          </a:p>
          <a:p>
            <a:pPr marL="501650" indent="-457200">
              <a:lnSpc>
                <a:spcPct val="100000"/>
              </a:lnSpc>
              <a:buClr>
                <a:schemeClr val="tx1"/>
              </a:buClr>
              <a:buSzPct val="74242"/>
              <a:buFont typeface="Arial" panose="020B0604020202020204" pitchFamily="34" charset="0"/>
              <a:buChar char="•"/>
              <a:tabLst>
                <a:tab pos="456565" algn="l"/>
                <a:tab pos="457200" algn="l"/>
              </a:tabLst>
            </a:pPr>
            <a:r>
              <a:rPr sz="3300" spc="-45" dirty="0">
                <a:solidFill>
                  <a:srgbClr val="5F5F5F"/>
                </a:solidFill>
                <a:latin typeface="Georgia"/>
                <a:cs typeface="Georgia"/>
              </a:rPr>
              <a:t>Values</a:t>
            </a:r>
            <a:r>
              <a:rPr sz="3300" b="1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always end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in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semicolons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5209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00" y="3411014"/>
            <a:ext cx="7651115" cy="4101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3600" dirty="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lang="en-US" sz="3800" dirty="0">
                <a:solidFill>
                  <a:srgbClr val="7F007F"/>
                </a:solidFill>
                <a:latin typeface="Consolas"/>
                <a:cs typeface="Consolas"/>
              </a:rPr>
              <a:t>	</a:t>
            </a:r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endParaRPr lang="en-US" sz="38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</a:pP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		</a:t>
            </a:r>
            <a:r>
              <a:rPr sz="3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endParaRPr lang="en-US" sz="3800" spc="-9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</a:pP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	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lang="en-US" sz="36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</a:pP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"All paragraphs </a:t>
            </a:r>
            <a:r>
              <a:rPr sz="3800" spc="-5" dirty="0">
                <a:solidFill>
                  <a:srgbClr val="5E5E5E"/>
                </a:solidFill>
                <a:latin typeface="Georgia"/>
                <a:cs typeface="Georgia"/>
              </a:rPr>
              <a:t>will </a:t>
            </a: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have</a:t>
            </a:r>
            <a:r>
              <a:rPr lang="en-US" sz="3800" dirty="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5E5E5E"/>
                </a:solidFill>
                <a:latin typeface="Georgia"/>
                <a:cs typeface="Georgia"/>
              </a:rPr>
              <a:t>blue text</a:t>
            </a:r>
            <a:r>
              <a:rPr sz="3800" spc="-40" dirty="0">
                <a:solidFill>
                  <a:srgbClr val="5E5E5E"/>
                </a:solidFill>
                <a:latin typeface="Georgia"/>
                <a:cs typeface="Georgia"/>
              </a:rPr>
              <a:t> </a:t>
            </a:r>
            <a:r>
              <a:rPr sz="3800" dirty="0">
                <a:solidFill>
                  <a:srgbClr val="5E5E5E"/>
                </a:solidFill>
                <a:latin typeface="Georgia"/>
                <a:cs typeface="Georgia"/>
              </a:rPr>
              <a:t>"</a:t>
            </a:r>
            <a:endParaRPr sz="3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5471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D7143DB-8C36-42FE-A7D3-5450816F726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5995"/>
              </a:lnSpc>
            </a:pPr>
            <a:r>
              <a:t>ANATOMY OF A CSS</a:t>
            </a:r>
            <a:r>
              <a:rPr spc="-100"/>
              <a:t> </a:t>
            </a:r>
            <a:r>
              <a:t>RULE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E7753F-0FF5-4CB5-8EE9-58616FB65186}"/>
              </a:ext>
            </a:extLst>
          </p:cNvPr>
          <p:cNvGrpSpPr/>
          <p:nvPr/>
        </p:nvGrpSpPr>
        <p:grpSpPr>
          <a:xfrm>
            <a:off x="6260357" y="2743200"/>
            <a:ext cx="6763448" cy="5432792"/>
            <a:chOff x="5849054" y="2872262"/>
            <a:chExt cx="6001448" cy="49308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A9EAD3-B5B8-41A5-A6B9-8305A2D61A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9054" y="287226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79FD96-AF71-4313-9313-FC432505F266}"/>
                  </a:ext>
                </a:extLst>
              </p:cNvPr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>
                  <a:extLst>
                    <a:ext uri="{FF2B5EF4-FFF2-40B4-BE49-F238E27FC236}">
                      <a16:creationId xmlns:a16="http://schemas.microsoft.com/office/drawing/2014/main" id="{01674EE9-1936-4097-B08F-9E44D4F81C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FB4D6CD-9DF9-48B7-B27E-762E4C01F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BE4EB25-7ABB-4C55-851D-A64F9D13A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E598AF-36A0-4AF4-A384-52419F63A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571"/>
            <a:stretch/>
          </p:blipFill>
          <p:spPr>
            <a:xfrm>
              <a:off x="7232494" y="4524901"/>
              <a:ext cx="3186191" cy="11843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428D22-F302-41E8-B81C-FFE8BD126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043" b="18441"/>
            <a:stretch/>
          </p:blipFill>
          <p:spPr>
            <a:xfrm>
              <a:off x="7505662" y="4402114"/>
              <a:ext cx="1445067" cy="140172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3A7E8E6-0802-43BC-90DA-83D1A5A09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764" y="2988549"/>
            <a:ext cx="5284625" cy="54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3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C8DC7EE-B8ED-45C5-BBD4-9CB27F0C154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EXAMPLE CSS 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785274" cy="5078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>
              <a:lnSpc>
                <a:spcPct val="100000"/>
              </a:lnSpc>
            </a:pPr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5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000" dirty="0">
              <a:latin typeface="Times New Roman"/>
              <a:cs typeface="Times New Roman"/>
            </a:endParaRPr>
          </a:p>
          <a:p>
            <a:pPr marL="571500" indent="-558800">
              <a:lnSpc>
                <a:spcPct val="100000"/>
              </a:lnSpc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2947670" algn="l"/>
              </a:tabLst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sz="3300" b="1" spc="-5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is	</a:t>
            </a:r>
            <a:r>
              <a:rPr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(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all 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&lt;</a:t>
            </a:r>
            <a:r>
              <a:rPr sz="33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sz="3300" dirty="0">
                <a:solidFill>
                  <a:srgbClr val="5F5F5F"/>
                </a:solidFill>
                <a:latin typeface="Consolas"/>
                <a:cs typeface="Consolas"/>
              </a:rPr>
              <a:t>&gt;</a:t>
            </a:r>
            <a:r>
              <a:rPr sz="3300" spc="-115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tags in the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page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  <a:tab pos="3096895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property</a:t>
            </a:r>
            <a:r>
              <a:rPr sz="33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endParaRPr sz="32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571500" indent="-558800">
              <a:lnSpc>
                <a:spcPct val="100000"/>
              </a:lnSpc>
              <a:spcBef>
                <a:spcPts val="3540"/>
              </a:spcBef>
              <a:buClr>
                <a:schemeClr val="tx1"/>
              </a:buClr>
              <a:buFont typeface="Symbol"/>
              <a:buChar char=""/>
              <a:tabLst>
                <a:tab pos="570865" algn="l"/>
                <a:tab pos="571500" algn="l"/>
              </a:tabLst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3300" b="1" spc="-5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is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blue</a:t>
            </a:r>
            <a:r>
              <a:rPr lang="en-US" sz="3300" b="1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(many color names are supported, or use the hex code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#0000ff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5308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68FAFBD-F344-4DA4-A17B-9E1FF03A4D9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06400"/>
            <a:ext cx="36995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EXAMPLE CSS 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9126" y="2489098"/>
            <a:ext cx="9480474" cy="4229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1945" lvl="1"/>
            <a:r>
              <a:rPr sz="38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		color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blue;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lang="en-US" sz="3800" dirty="0">
                <a:solidFill>
                  <a:srgbClr val="FF0000"/>
                </a:solidFill>
                <a:latin typeface="Consolas"/>
                <a:cs typeface="Consolas"/>
              </a:rPr>
              <a:t>		font-size</a:t>
            </a:r>
            <a:r>
              <a:rPr lang="en-US" sz="3800" dirty="0">
                <a:solidFill>
                  <a:srgbClr val="0000FF"/>
                </a:solidFill>
                <a:latin typeface="Consolas"/>
                <a:cs typeface="Consolas"/>
              </a:rPr>
              <a:t>: 14px;</a:t>
            </a:r>
            <a:r>
              <a:rPr lang="en-US" sz="38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</a:p>
          <a:p>
            <a:pPr marL="1591945" lvl="1"/>
            <a:r>
              <a:rPr sz="3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800" dirty="0">
              <a:latin typeface="Consolas"/>
              <a:cs typeface="Consolas"/>
            </a:endParaRPr>
          </a:p>
          <a:p>
            <a:pPr>
              <a:spcBef>
                <a:spcPts val="55"/>
              </a:spcBef>
            </a:pPr>
            <a:r>
              <a:rPr lang="en-US" sz="5000" dirty="0">
                <a:latin typeface="Times New Roman"/>
                <a:cs typeface="Times New Roman"/>
              </a:rPr>
              <a:t>	</a:t>
            </a:r>
            <a:endParaRPr sz="5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chemeClr val="tx1"/>
              </a:buClr>
              <a:tabLst>
                <a:tab pos="570865" algn="l"/>
                <a:tab pos="571500" algn="l"/>
                <a:tab pos="2947670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Multiple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properties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can be defined for a single 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Georgia"/>
              </a:rPr>
              <a:t>s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elector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, each separated by a semicolon (</a:t>
            </a: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410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18165" y="2286000"/>
            <a:ext cx="10968469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font-weight: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by default – can 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bold</a:t>
            </a:r>
            <a:r>
              <a:rPr lang="en-US" dirty="0"/>
              <a:t>, </a:t>
            </a:r>
            <a:r>
              <a:rPr lang="en-US" kern="1200" spc="-5" dirty="0">
                <a:latin typeface="Georgia"/>
              </a:rPr>
              <a:t>or values like </a:t>
            </a:r>
            <a:r>
              <a:rPr lang="en-US" spc="-5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kern="1200" spc="-5" dirty="0">
                <a:latin typeface="Georgia"/>
              </a:rPr>
              <a:t>,</a:t>
            </a:r>
            <a:r>
              <a:rPr lang="en-US" dirty="0"/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kern="1200" spc="-5" dirty="0">
                <a:latin typeface="Georgia"/>
              </a:rPr>
              <a:t>,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etc. (depending on the typeface). 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kern="1200" spc="-5" dirty="0">
              <a:latin typeface="Georgia"/>
            </a:endParaRP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100000"/>
              <a:tabLst>
                <a:tab pos="424815" algn="l"/>
                <a:tab pos="425450" algn="l"/>
              </a:tabLst>
            </a:pPr>
            <a:endParaRPr lang="en-US" kern="1200" spc="-5" dirty="0">
              <a:latin typeface="Georgia"/>
            </a:endParaRP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100</a:t>
            </a:r>
            <a:r>
              <a:rPr lang="en-US" kern="1200" spc="-5" dirty="0">
                <a:latin typeface="Georgia"/>
              </a:rPr>
              <a:t> - Thin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200</a:t>
            </a:r>
            <a:r>
              <a:rPr lang="en-US" kern="1200" spc="-5" dirty="0">
                <a:latin typeface="Georgia"/>
              </a:rPr>
              <a:t> - Extra Light (Ultra Light)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300</a:t>
            </a:r>
            <a:r>
              <a:rPr lang="en-US" kern="1200" spc="-5" dirty="0">
                <a:latin typeface="Georgia"/>
              </a:rPr>
              <a:t> - Light</a:t>
            </a:r>
          </a:p>
          <a:p>
            <a:pPr fontAlgn="base"/>
            <a:r>
              <a:rPr lang="en-US" sz="2800" b="1" dirty="0">
                <a:solidFill>
                  <a:srgbClr val="0000FF"/>
                </a:solidFill>
                <a:latin typeface="Consolas"/>
              </a:rPr>
              <a:t>400</a:t>
            </a:r>
            <a:r>
              <a:rPr lang="en-US" b="1" kern="1200" spc="-5" dirty="0">
                <a:latin typeface="Georgia"/>
              </a:rPr>
              <a:t> - Normal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500</a:t>
            </a:r>
            <a:r>
              <a:rPr lang="en-US" kern="1200" spc="-5" dirty="0">
                <a:latin typeface="Georgia"/>
              </a:rPr>
              <a:t> - Medium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600</a:t>
            </a:r>
            <a:r>
              <a:rPr lang="en-US" kern="1200" spc="-5" dirty="0">
                <a:latin typeface="Georgia"/>
              </a:rPr>
              <a:t> - Semi Bold (Demi Bold)</a:t>
            </a:r>
          </a:p>
          <a:p>
            <a:pPr fontAlgn="base"/>
            <a:r>
              <a:rPr lang="en-US" sz="2800" b="1" dirty="0">
                <a:solidFill>
                  <a:srgbClr val="0000FF"/>
                </a:solidFill>
                <a:latin typeface="Consolas"/>
              </a:rPr>
              <a:t>700</a:t>
            </a:r>
            <a:r>
              <a:rPr lang="en-US" b="1" kern="1200" spc="-5" dirty="0">
                <a:latin typeface="Georgia"/>
              </a:rPr>
              <a:t> - Bold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800</a:t>
            </a:r>
            <a:r>
              <a:rPr lang="en-US" kern="1200" spc="-5" dirty="0">
                <a:latin typeface="Georgia"/>
              </a:rPr>
              <a:t> - Extra Bold (Ultra Bold)</a:t>
            </a:r>
          </a:p>
          <a:p>
            <a:pPr fontAlgn="base"/>
            <a:r>
              <a:rPr lang="en-US" sz="2800" dirty="0">
                <a:solidFill>
                  <a:srgbClr val="0000FF"/>
                </a:solidFill>
                <a:latin typeface="Consolas"/>
              </a:rPr>
              <a:t>900</a:t>
            </a:r>
            <a:r>
              <a:rPr lang="en-US" kern="1200" spc="-5" dirty="0">
                <a:latin typeface="Georgia"/>
              </a:rPr>
              <a:t> - Black (Heavy)</a:t>
            </a:r>
          </a:p>
        </p:txBody>
      </p:sp>
    </p:spTree>
    <p:extLst>
      <p:ext uri="{BB962C8B-B14F-4D97-AF65-F5344CB8AC3E}">
        <p14:creationId xmlns:p14="http://schemas.microsoft.com/office/powerpoint/2010/main" val="2834977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9BDEF-ECEB-45D2-B4C6-5B550235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4" y="2514600"/>
            <a:ext cx="1162885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29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39800" y="2101710"/>
            <a:ext cx="11044669" cy="671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font-style: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normal</a:t>
            </a:r>
            <a:r>
              <a:rPr lang="en-US" dirty="0"/>
              <a:t> </a:t>
            </a:r>
            <a:r>
              <a:rPr lang="en-US" kern="1200" spc="-5" dirty="0">
                <a:latin typeface="Georgia"/>
              </a:rPr>
              <a:t>by default – can also be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italic</a:t>
            </a:r>
            <a:r>
              <a:rPr lang="en-US" spc="-5" dirty="0"/>
              <a:t> </a:t>
            </a:r>
            <a:r>
              <a:rPr lang="en-US" kern="1200" spc="-5" dirty="0">
                <a:latin typeface="Georgia"/>
              </a:rPr>
              <a:t>or</a:t>
            </a:r>
            <a:r>
              <a:rPr lang="en-US" sz="3600" kern="1200" spc="-5" dirty="0">
                <a:latin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oblique</a:t>
            </a:r>
            <a:r>
              <a:rPr lang="en-US" sz="2800" kern="1200" spc="-5" dirty="0">
                <a:latin typeface="Georgia"/>
              </a:rPr>
              <a:t>. </a:t>
            </a: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134745"/>
            <a:r>
              <a:rPr lang="en-US" sz="2800" dirty="0" err="1">
                <a:solidFill>
                  <a:srgbClr val="7F007F"/>
                </a:solidFill>
                <a:latin typeface="Consolas"/>
                <a:cs typeface="Consolas"/>
              </a:rPr>
              <a:t>ul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font-style: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italic;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kern="1200" spc="-5" dirty="0">
                <a:latin typeface="Georgia"/>
              </a:rPr>
              <a:t>If an italic version of the font is not installed, the browser will artificially slope the normal typeface.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</a:pPr>
            <a:endParaRPr lang="en-US" sz="2750" dirty="0">
              <a:latin typeface="Times New Roman"/>
              <a:cs typeface="Times New Roman"/>
            </a:endParaRPr>
          </a:p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2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5CE2B-A4F6-43D4-8C3F-B1932DFD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6858000"/>
            <a:ext cx="84963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59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87401" y="2574126"/>
            <a:ext cx="11125199" cy="6455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20444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spc="-20" dirty="0">
                <a:solidFill>
                  <a:srgbClr val="FF0000"/>
                </a:solidFill>
                <a:latin typeface="Consolas"/>
                <a:cs typeface="Consolas"/>
              </a:rPr>
              <a:t>font-family: </a:t>
            </a:r>
            <a:r>
              <a:rPr kern="1200" spc="-5" dirty="0">
                <a:latin typeface="Georgia"/>
              </a:rPr>
              <a:t>the </a:t>
            </a:r>
            <a:r>
              <a:rPr lang="en-US" kern="1200" spc="-5" dirty="0">
                <a:latin typeface="Georgia"/>
              </a:rPr>
              <a:t>name</a:t>
            </a:r>
            <a:r>
              <a:rPr kern="1200" spc="-5" dirty="0">
                <a:latin typeface="Georgia"/>
              </a:rPr>
              <a:t> of a typeface installed on the user's  computer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font-family: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Arial, Helvetica, sans-serif; }</a:t>
            </a:r>
            <a:endParaRPr lang="en-US" sz="2800" dirty="0"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000" kern="1200" spc="-5" dirty="0">
              <a:solidFill>
                <a:srgbClr val="5F5F5F"/>
              </a:solidFill>
              <a:latin typeface="Georgia"/>
            </a:endParaRP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kern="1200" spc="-5" dirty="0">
                <a:latin typeface="Georgia"/>
              </a:rPr>
              <a:t>Typically the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kern="1200" spc="-5" dirty="0">
                <a:latin typeface="Georgia"/>
              </a:rPr>
              <a:t> is a list of acceptable fonts that can used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1100" kern="1200" spc="-5" dirty="0">
              <a:solidFill>
                <a:srgbClr val="5F5F5F"/>
              </a:solidFill>
              <a:latin typeface="Georgia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Goes down the list until a font file is found, or until one of the default options is used instead 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serif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sans-serif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cursive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fantasy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,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Georgia"/>
              </a:rPr>
              <a:t> </a:t>
            </a:r>
            <a:r>
              <a:rPr lang="en-US" sz="2900" dirty="0">
                <a:solidFill>
                  <a:srgbClr val="5F5F5F"/>
                </a:solidFill>
                <a:latin typeface="Georgia"/>
              </a:rPr>
              <a:t>or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 monospace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  <a:endParaRPr lang="en-US" sz="2800" dirty="0">
              <a:solidFill>
                <a:srgbClr val="0000FF"/>
              </a:solidFill>
              <a:latin typeface="Consolas"/>
            </a:endParaRPr>
          </a:p>
          <a:p>
            <a:pPr marL="755650" marR="5080" lvl="1" indent="-28575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endParaRPr lang="en-US" sz="1100" dirty="0">
              <a:solidFill>
                <a:srgbClr val="0000FF"/>
              </a:solidFill>
              <a:latin typeface="Consolas"/>
            </a:endParaRPr>
          </a:p>
          <a:p>
            <a:pPr marL="927100" marR="5080" lvl="1" indent="-457200">
              <a:spcBef>
                <a:spcPts val="1555"/>
              </a:spcBef>
              <a:buClr>
                <a:srgbClr val="5F5F5F"/>
              </a:buClr>
              <a:buSzPct val="90000"/>
              <a:buFont typeface="Arial" panose="020B0604020202020204" pitchFamily="34" charset="0"/>
              <a:buChar char="•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The W3 has a list of 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  <a:hlinkClick r:id="rId3"/>
              </a:rPr>
              <a:t>“web safe” fonts</a:t>
            </a:r>
            <a:r>
              <a:rPr lang="en-US" sz="2900" dirty="0">
                <a:solidFill>
                  <a:srgbClr val="5F5F5F"/>
                </a:solidFill>
                <a:latin typeface="Georgia"/>
                <a:cs typeface="Georgia"/>
              </a:rPr>
              <a:t> that most people will have installed locally</a:t>
            </a:r>
          </a:p>
        </p:txBody>
      </p:sp>
    </p:spTree>
    <p:extLst>
      <p:ext uri="{BB962C8B-B14F-4D97-AF65-F5344CB8AC3E}">
        <p14:creationId xmlns:p14="http://schemas.microsoft.com/office/powerpoint/2010/main" val="1442896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66864" y="2101710"/>
            <a:ext cx="11317605" cy="106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800" dirty="0">
              <a:latin typeface="Georgia"/>
              <a:cs typeface="Georg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44600" y="2667000"/>
            <a:ext cx="10742078" cy="447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font-size: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Consolas"/>
              </a:rPr>
              <a:t>h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ow big the font should be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32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Georgia"/>
              </a:rPr>
              <a:t>value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 is a number representing the size of that element’s text in ems (</a:t>
            </a:r>
            <a:r>
              <a:rPr lang="en-US" sz="32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) or pixels (</a:t>
            </a:r>
            <a:r>
              <a:rPr lang="en-US" sz="3200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)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900" dirty="0">
                <a:solidFill>
                  <a:srgbClr val="5F5F5F"/>
                </a:solidFill>
                <a:latin typeface="Georgia"/>
                <a:cs typeface="Consolas"/>
              </a:rPr>
              <a:t>	</a:t>
            </a:r>
          </a:p>
          <a:p>
            <a:pPr marL="12700" marR="5080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5F5F5F"/>
                </a:solidFill>
                <a:latin typeface="Georgia"/>
                <a:cs typeface="Consolas"/>
              </a:rPr>
              <a:t>	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14px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lang="en-US" sz="3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424815" marR="5080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4178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6BC3316-48EB-49BC-A1D0-FA6B9C8F9946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997200" y="5867400"/>
            <a:ext cx="728472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227705" algn="l"/>
                <a:tab pos="4114165" algn="l"/>
                <a:tab pos="4671060" algn="l"/>
              </a:tabLst>
            </a:pPr>
            <a:r>
              <a:rPr sz="7800" b="1" dirty="0">
                <a:solidFill>
                  <a:srgbClr val="FFFFFF"/>
                </a:solidFill>
                <a:latin typeface="Bebas Neue Bold"/>
                <a:cs typeface="Bebas Neue Bold"/>
              </a:rPr>
              <a:t>Overview	OF	A	WEBSITE</a:t>
            </a:r>
            <a:endParaRPr sz="7800" dirty="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03800" y="2616200"/>
            <a:ext cx="2997200" cy="269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33B6E95-D27F-41E4-91EF-52F5B8591264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Quick aside about units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6657975"/>
            <a:ext cx="4772025" cy="2867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8659" y="2047061"/>
            <a:ext cx="11632565" cy="439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two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standard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units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for sizing in CSS are </a:t>
            </a: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and</a:t>
            </a:r>
            <a:r>
              <a:rPr sz="3600" spc="-14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 dirty="0">
              <a:latin typeface="Times New Roman"/>
              <a:cs typeface="Times New Roman"/>
            </a:endParaRPr>
          </a:p>
          <a:p>
            <a:pPr marL="503555" marR="508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px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stands for pixels, but it won’t be actual device pixels </a:t>
            </a:r>
          </a:p>
          <a:p>
            <a:pPr marL="12700" marR="5080">
              <a:lnSpc>
                <a:spcPct val="100000"/>
              </a:lnSpc>
              <a:buSzPct val="80555"/>
              <a:tabLst>
                <a:tab pos="503555" algn="l"/>
                <a:tab pos="504190" algn="l"/>
                <a:tab pos="9838690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Devices with more PPI (pixels per inch) may use several device pixels when displaying 1px</a:t>
            </a: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1px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should look like ~1/96 inch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on a device with a pixel density of 96dpi, held at arm’s length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A2DEB9-CAEE-402F-8CF4-AFD213B9BF75}"/>
              </a:ext>
            </a:extLst>
          </p:cNvPr>
          <p:cNvSpPr/>
          <p:nvPr/>
        </p:nvSpPr>
        <p:spPr>
          <a:xfrm>
            <a:off x="587375" y="6440571"/>
            <a:ext cx="74390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endParaRPr lang="en-US" sz="2800" dirty="0">
              <a:latin typeface="Georgia"/>
              <a:cs typeface="Georgia"/>
            </a:endParaRPr>
          </a:p>
          <a:p>
            <a:pPr marL="960755" marR="508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  <a:tab pos="9838690" algn="l"/>
              </a:tabLst>
            </a:pP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That means that 1px should always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look "about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the</a:t>
            </a:r>
            <a:r>
              <a:rPr lang="en-US" sz="2800" spc="-4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same“ even though it’s not technically an absolute size</a:t>
            </a:r>
          </a:p>
        </p:txBody>
      </p:sp>
    </p:spTree>
    <p:extLst>
      <p:ext uri="{BB962C8B-B14F-4D97-AF65-F5344CB8AC3E}">
        <p14:creationId xmlns:p14="http://schemas.microsoft.com/office/powerpoint/2010/main" val="4165707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C45352E-C12D-49A6-8B2B-9D031E2F1BF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Quick aside about units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57400"/>
            <a:ext cx="11110912" cy="62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FF77E8B-83F0-43B7-8BEB-7A5A1DB9846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ah-</a:t>
            </a:r>
            <a:r>
              <a:rPr lang="en-US" sz="5000" dirty="0" err="1"/>
              <a:t>em</a:t>
            </a:r>
            <a:endParaRPr sz="5000" dirty="0"/>
          </a:p>
        </p:txBody>
      </p:sp>
      <p:sp>
        <p:nvSpPr>
          <p:cNvPr id="4" name="object 4"/>
          <p:cNvSpPr txBox="1"/>
          <p:nvPr/>
        </p:nvSpPr>
        <p:spPr>
          <a:xfrm>
            <a:off x="885189" y="2763083"/>
            <a:ext cx="11209655" cy="4247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555" marR="693420" indent="-490855">
              <a:lnSpc>
                <a:spcPct val="100000"/>
              </a:lnSpc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3600" b="1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sz="36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refers to the height of the letter 'm' of the font  being</a:t>
            </a:r>
            <a:r>
              <a:rPr sz="3600" spc="-6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used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endParaRPr lang="en-US" sz="3600" dirty="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This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unit of measurement is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description of the </a:t>
            </a:r>
            <a:r>
              <a:rPr sz="2800" b="1" dirty="0">
                <a:solidFill>
                  <a:srgbClr val="5F5F5F"/>
                </a:solidFill>
                <a:latin typeface="Georgia"/>
                <a:cs typeface="Georgia"/>
              </a:rPr>
              <a:t>relative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size between this element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and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its</a:t>
            </a:r>
            <a:r>
              <a:rPr sz="2800" spc="1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parent</a:t>
            </a:r>
            <a:endParaRPr lang="en-US" sz="28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69900" marR="693420" lvl="1">
              <a:buSzPct val="80555"/>
              <a:tabLst>
                <a:tab pos="503555" algn="l"/>
                <a:tab pos="504190" algn="l"/>
              </a:tabLst>
            </a:pPr>
            <a:endParaRPr lang="en-US" sz="2800" dirty="0">
              <a:latin typeface="Georgia"/>
              <a:cs typeface="Georgia"/>
            </a:endParaRPr>
          </a:p>
          <a:p>
            <a:pPr marL="960755" marR="693420" lvl="1" indent="-490855">
              <a:buSzPct val="80555"/>
              <a:buFont typeface="Symbol"/>
              <a:buChar char=""/>
              <a:tabLst>
                <a:tab pos="503555" algn="l"/>
                <a:tab pos="504190" algn="l"/>
              </a:tabLst>
            </a:pP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So </a:t>
            </a:r>
            <a:r>
              <a:rPr sz="2800" dirty="0">
                <a:solidFill>
                  <a:srgbClr val="7F007F"/>
                </a:solidFill>
                <a:latin typeface="Consolas"/>
                <a:cs typeface="Consolas"/>
              </a:rPr>
              <a:t>h2 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{ </a:t>
            </a:r>
            <a:r>
              <a:rPr sz="2800" dirty="0">
                <a:solidFill>
                  <a:srgbClr val="FF0000"/>
                </a:solidFill>
                <a:latin typeface="Consolas"/>
                <a:cs typeface="Consolas"/>
              </a:rPr>
              <a:t>font-size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2em;</a:t>
            </a:r>
            <a:r>
              <a:rPr sz="2800" dirty="0">
                <a:solidFill>
                  <a:srgbClr val="5F5F5F"/>
                </a:solidFill>
                <a:latin typeface="Consolas"/>
                <a:cs typeface="Consolas"/>
              </a:rPr>
              <a:t> }</a:t>
            </a:r>
            <a:r>
              <a:rPr sz="2800" spc="-905" dirty="0">
                <a:solidFill>
                  <a:srgbClr val="5F5F5F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means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the head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ing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2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times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big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as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the letter 'm' of the default font </a:t>
            </a:r>
            <a:r>
              <a:rPr sz="2800" dirty="0">
                <a:solidFill>
                  <a:srgbClr val="5F5F5F"/>
                </a:solidFill>
                <a:latin typeface="Georgia"/>
                <a:cs typeface="Georgia"/>
              </a:rPr>
              <a:t>in your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html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5F5F5F"/>
                </a:solidFill>
                <a:latin typeface="Georgia"/>
                <a:cs typeface="Georgia"/>
              </a:rPr>
              <a:t>document</a:t>
            </a:r>
            <a:endParaRPr sz="2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39618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F38CCA2-6A9F-4D82-8730-B446C408B87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That wasn’t quick</a:t>
            </a:r>
            <a:endParaRPr sz="5000" dirty="0"/>
          </a:p>
        </p:txBody>
      </p:sp>
      <p:sp>
        <p:nvSpPr>
          <p:cNvPr id="8" name="Rectangle 7"/>
          <p:cNvSpPr/>
          <p:nvPr/>
        </p:nvSpPr>
        <p:spPr>
          <a:xfrm>
            <a:off x="711200" y="2513146"/>
            <a:ext cx="112014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93420">
              <a:lnSpc>
                <a:spcPct val="100000"/>
              </a:lnSpc>
              <a:buSzPct val="80555"/>
              <a:tabLst>
                <a:tab pos="503555" algn="l"/>
                <a:tab pos="504190" algn="l"/>
              </a:tabLst>
            </a:pP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Because </a:t>
            </a:r>
            <a:r>
              <a:rPr lang="en-US" sz="3400" dirty="0" err="1">
                <a:solidFill>
                  <a:srgbClr val="5F5F5F"/>
                </a:solidFill>
                <a:latin typeface="Georgia"/>
                <a:cs typeface="Georgia"/>
              </a:rPr>
              <a:t>em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 is </a:t>
            </a:r>
            <a:r>
              <a:rPr lang="en-US" sz="3400" b="1" dirty="0">
                <a:solidFill>
                  <a:srgbClr val="5F5F5F"/>
                </a:solidFill>
                <a:latin typeface="Georgia"/>
                <a:cs typeface="Georgia"/>
              </a:rPr>
              <a:t>relative</a:t>
            </a:r>
            <a:r>
              <a:rPr lang="en-US" sz="3400" dirty="0">
                <a:solidFill>
                  <a:srgbClr val="5F5F5F"/>
                </a:solidFill>
                <a:latin typeface="Georgia"/>
                <a:cs typeface="Georgia"/>
              </a:rPr>
              <a:t>, that means that if the parent’s font size is increased, the children will get bigger too.</a:t>
            </a:r>
            <a:endParaRPr lang="en-US" sz="34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2" y="4495800"/>
            <a:ext cx="119443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3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D42832E-1EAE-4EE6-8D96-410D48C319C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Common font 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69084" y="2868479"/>
            <a:ext cx="11247918" cy="119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dirty="0">
                <a:solidFill>
                  <a:srgbClr val="FF0000"/>
                </a:solidFill>
                <a:latin typeface="Consolas"/>
                <a:cs typeface="Consolas"/>
              </a:rPr>
              <a:t>line-height: </a:t>
            </a:r>
            <a:r>
              <a:rPr lang="en-US" kern="1200" dirty="0">
                <a:latin typeface="Georgia"/>
              </a:rPr>
              <a:t>the height of a line</a:t>
            </a:r>
          </a:p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kern="1200" dirty="0">
              <a:latin typeface="Georgi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02400" y="3886200"/>
            <a:ext cx="6702970" cy="5584792"/>
            <a:chOff x="6825552" y="3451192"/>
            <a:chExt cx="6001448" cy="4930808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0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848E50C-381C-454B-8984-7B834E18AECB}"/>
              </a:ext>
            </a:extLst>
          </p:cNvPr>
          <p:cNvSpPr/>
          <p:nvPr/>
        </p:nvSpPr>
        <p:spPr>
          <a:xfrm>
            <a:off x="1008134" y="4387002"/>
            <a:ext cx="633246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</a:rPr>
              <a:t>The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Georgia"/>
              </a:rPr>
              <a:t>value</a:t>
            </a:r>
            <a:r>
              <a:rPr lang="en-US" sz="2800" dirty="0"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is a number representing the height  of one line in ems (</a:t>
            </a:r>
            <a:r>
              <a:rPr lang="en-US" sz="2800" dirty="0" err="1">
                <a:solidFill>
                  <a:srgbClr val="5F5F5F"/>
                </a:solidFill>
                <a:latin typeface="Georgia"/>
              </a:rPr>
              <a:t>em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) or pixels (</a:t>
            </a:r>
            <a:r>
              <a:rPr lang="en-US" sz="2800" dirty="0" err="1">
                <a:solidFill>
                  <a:srgbClr val="5F5F5F"/>
                </a:solidFill>
                <a:latin typeface="Georgia"/>
              </a:rPr>
              <a:t>px</a:t>
            </a:r>
            <a:r>
              <a:rPr lang="en-US" sz="2800" dirty="0">
                <a:solidFill>
                  <a:srgbClr val="5F5F5F"/>
                </a:solidFill>
                <a:latin typeface="Georgia"/>
              </a:rPr>
              <a:t>)</a:t>
            </a:r>
          </a:p>
          <a:p>
            <a:pPr marL="882015" marR="5080" lvl="1" indent="-412115">
              <a:spcBef>
                <a:spcPts val="1555"/>
              </a:spcBef>
              <a:buClr>
                <a:srgbClr val="5F5F5F"/>
              </a:buClr>
              <a:buSzPct val="74137"/>
              <a:buFont typeface="Lora"/>
              <a:buChar char="•"/>
              <a:tabLst>
                <a:tab pos="424815" algn="l"/>
                <a:tab pos="425450" algn="l"/>
              </a:tabLst>
            </a:pP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similar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to </a:t>
            </a:r>
            <a:r>
              <a:rPr lang="en-US" sz="2800" b="1" spc="-5" dirty="0">
                <a:solidFill>
                  <a:srgbClr val="5F5F5F"/>
                </a:solidFill>
                <a:latin typeface="Georgia"/>
                <a:cs typeface="Georgia"/>
              </a:rPr>
              <a:t>leading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5F5F5F"/>
                </a:solidFill>
                <a:latin typeface="Georgia"/>
                <a:cs typeface="Georgia"/>
              </a:rPr>
              <a:t>in</a:t>
            </a:r>
            <a:r>
              <a:rPr lang="en-US" sz="28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rgbClr val="5F5F5F"/>
                </a:solidFill>
                <a:latin typeface="Georgia"/>
                <a:cs typeface="Georgia"/>
              </a:rPr>
              <a:t>typography</a:t>
            </a: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z="2800" dirty="0">
              <a:solidFill>
                <a:srgbClr val="7F007F"/>
              </a:solidFill>
              <a:latin typeface="Consolas"/>
              <a:cs typeface="Consolas"/>
            </a:endParaRPr>
          </a:p>
          <a:p>
            <a:pPr marL="469900" marR="5080" lvl="1">
              <a:spcBef>
                <a:spcPts val="1555"/>
              </a:spcBef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line-height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: 1.4em;</a:t>
            </a:r>
            <a:r>
              <a:rPr lang="en-US" sz="3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919926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394047B-D27C-41BB-83A1-E3C72245C87D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font transform</a:t>
            </a:r>
            <a:endParaRPr sz="50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97000" y="2438400"/>
            <a:ext cx="11317605" cy="624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text-transform: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900" kern="1200" dirty="0">
                <a:latin typeface="Georgia"/>
              </a:rPr>
              <a:t>changes font casing. Can be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uppercase</a:t>
            </a:r>
            <a:r>
              <a:rPr lang="en-US" sz="2800" spc="-5" dirty="0"/>
              <a:t> </a:t>
            </a:r>
            <a:r>
              <a:rPr lang="en-US" sz="2900" kern="1200" dirty="0">
                <a:latin typeface="Georgia"/>
              </a:rPr>
              <a:t>(all caps),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lowercase</a:t>
            </a:r>
            <a:r>
              <a:rPr lang="en-US" sz="2900" kern="1200" dirty="0">
                <a:latin typeface="Georgia"/>
              </a:rPr>
              <a:t>, or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capitalize</a:t>
            </a:r>
            <a:r>
              <a:rPr lang="en-US" sz="2900" kern="1200" dirty="0">
                <a:latin typeface="Georgia"/>
              </a:rPr>
              <a:t> (first letter of all words capitalized) </a:t>
            </a: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lang="en-US" sz="2900" kern="1200" dirty="0">
              <a:latin typeface="Georgia"/>
            </a:endParaRPr>
          </a:p>
          <a:p>
            <a:pPr marL="12700" marR="280035"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letter-spacing: </a:t>
            </a:r>
            <a:r>
              <a:rPr lang="en-US" sz="2900" kern="1200" dirty="0">
                <a:latin typeface="Georgia"/>
              </a:rPr>
              <a:t>change word tracking by specifying the space between letters in ems (</a:t>
            </a:r>
            <a:r>
              <a:rPr lang="en-US" sz="2900" kern="1200" dirty="0" err="1">
                <a:latin typeface="Georgia"/>
              </a:rPr>
              <a:t>em</a:t>
            </a:r>
            <a:r>
              <a:rPr lang="en-US" sz="2900" kern="1200" dirty="0">
                <a:latin typeface="Georgia"/>
              </a:rPr>
              <a:t>) or pixels (</a:t>
            </a:r>
            <a:r>
              <a:rPr lang="en-US" sz="2900" kern="1200" dirty="0" err="1">
                <a:latin typeface="Georgia"/>
              </a:rPr>
              <a:t>px</a:t>
            </a:r>
            <a:r>
              <a:rPr lang="en-US" sz="2900" kern="1200" dirty="0">
                <a:latin typeface="Georgia"/>
              </a:rPr>
              <a:t>)</a:t>
            </a:r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2700" marR="280035">
              <a:lnSpc>
                <a:spcPct val="100000"/>
              </a:lnSpc>
              <a:buClr>
                <a:srgbClr val="5F5F5F"/>
              </a:buClr>
              <a:buSzPct val="74137"/>
              <a:tabLst>
                <a:tab pos="424815" algn="l"/>
                <a:tab pos="425450" algn="l"/>
              </a:tabLst>
            </a:pPr>
            <a:endParaRPr lang="en-US" spc="-5" dirty="0"/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Arial;</a:t>
            </a:r>
            <a:endParaRPr lang="en-US" sz="3200" spc="-2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text-transform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uppercase;</a:t>
            </a:r>
          </a:p>
          <a:p>
            <a:pPr marL="1134745"/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	letter-spacing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: 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2.4px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66405-B5AE-41C9-A0E1-E5A846FA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46" y="8234281"/>
            <a:ext cx="4319588" cy="8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83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0" y="406400"/>
            <a:ext cx="56159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font transform</a:t>
            </a:r>
            <a:endParaRPr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75FCD-722F-43CC-81BF-B79F30556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2"/>
          <a:stretch/>
        </p:blipFill>
        <p:spPr>
          <a:xfrm>
            <a:off x="0" y="0"/>
            <a:ext cx="12990443" cy="761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0759B7-3F93-45DE-819C-73519C33DB1C}"/>
              </a:ext>
            </a:extLst>
          </p:cNvPr>
          <p:cNvSpPr/>
          <p:nvPr/>
        </p:nvSpPr>
        <p:spPr>
          <a:xfrm>
            <a:off x="0" y="8534400"/>
            <a:ext cx="13004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rgbClr val="5F5F5F"/>
                </a:solidFill>
                <a:latin typeface="Georgia"/>
              </a:rPr>
              <a:t>From</a:t>
            </a:r>
            <a:r>
              <a:rPr lang="en-US" dirty="0"/>
              <a:t> </a:t>
            </a:r>
            <a:r>
              <a:rPr lang="en-US" sz="3400" dirty="0">
                <a:solidFill>
                  <a:srgbClr val="5F5F5F"/>
                </a:solidFill>
                <a:latin typeface="Georgia"/>
              </a:rPr>
              <a:t> </a:t>
            </a:r>
            <a:r>
              <a:rPr lang="en-US" sz="3400" dirty="0">
                <a:solidFill>
                  <a:srgbClr val="5F5F5F"/>
                </a:solidFill>
                <a:latin typeface="Georgia"/>
                <a:hlinkClick r:id="rId4"/>
              </a:rPr>
              <a:t>moment-zero.com</a:t>
            </a:r>
            <a:endParaRPr lang="en-US" sz="3400" dirty="0">
              <a:solidFill>
                <a:srgbClr val="5F5F5F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239790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7200" y="406400"/>
            <a:ext cx="218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Colors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410" y="2548066"/>
            <a:ext cx="10892790" cy="6966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sz="2900" spc="-25" dirty="0">
                <a:solidFill>
                  <a:srgbClr val="FF0000"/>
                </a:solidFill>
                <a:latin typeface="Consolas"/>
                <a:cs typeface="Consolas"/>
              </a:rPr>
              <a:t>color: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changes the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</a:t>
            </a:r>
            <a:r>
              <a:rPr sz="2900" spc="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text</a:t>
            </a:r>
            <a:endParaRPr sz="2900" b="1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5F5F5F"/>
              </a:buClr>
              <a:buFont typeface="Lora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sz="2900" spc="-10" dirty="0">
                <a:solidFill>
                  <a:srgbClr val="FF0000"/>
                </a:solidFill>
                <a:latin typeface="Consolas"/>
                <a:cs typeface="Consolas"/>
              </a:rPr>
              <a:t>background-color:</a:t>
            </a:r>
            <a:r>
              <a:rPr sz="2900" spc="-8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sets the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background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 color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of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element</a:t>
            </a: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5F5F"/>
              </a:buClr>
              <a:buFont typeface="Lora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443230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443230" algn="l"/>
                <a:tab pos="443865" algn="l"/>
              </a:tabLst>
            </a:pP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Color </a:t>
            </a:r>
            <a:r>
              <a:rPr sz="2900" spc="-5" dirty="0">
                <a:solidFill>
                  <a:srgbClr val="0000FF"/>
                </a:solidFill>
                <a:latin typeface="Consolas"/>
                <a:cs typeface="Consolas"/>
              </a:rPr>
              <a:t>value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can 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be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name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, </a:t>
            </a:r>
            <a:r>
              <a:rPr sz="2900" b="1" dirty="0">
                <a:solidFill>
                  <a:srgbClr val="5F5F5F"/>
                </a:solidFill>
                <a:latin typeface="Georgia"/>
                <a:cs typeface="Georgia"/>
              </a:rPr>
              <a:t>HEX,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RGB, </a:t>
            </a:r>
            <a:r>
              <a:rPr sz="2900" dirty="0">
                <a:solidFill>
                  <a:srgbClr val="5F5F5F"/>
                </a:solidFill>
                <a:latin typeface="Georgia"/>
                <a:cs typeface="Georgia"/>
              </a:rPr>
              <a:t>or</a:t>
            </a:r>
            <a:r>
              <a:rPr sz="2900" spc="2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2900" b="1" spc="-5" dirty="0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endParaRPr sz="29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5F5F"/>
              </a:buClr>
              <a:buFont typeface="Lora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887730" lvl="1" indent="-405130">
              <a:lnSpc>
                <a:spcPct val="100000"/>
              </a:lnSpc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Name: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Georgia"/>
              </a:rPr>
              <a:t>white</a:t>
            </a: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482600" lvl="1">
              <a:lnSpc>
                <a:spcPct val="100000"/>
              </a:lnSpc>
              <a:buSzPct val="74137"/>
              <a:tabLst>
                <a:tab pos="887730" algn="l"/>
                <a:tab pos="888365" algn="l"/>
              </a:tabLst>
            </a:pPr>
            <a:endParaRPr lang="en-US" sz="2900" spc="-5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887730" lvl="1" indent="-405130">
              <a:buSzPct val="74137"/>
              <a:buFont typeface="Lora"/>
              <a:buChar char="•"/>
              <a:tabLst>
                <a:tab pos="887730" algn="l"/>
                <a:tab pos="888365" algn="l"/>
              </a:tabLst>
            </a:pPr>
            <a:r>
              <a:rPr lang="en-US" sz="2900" spc="-50" dirty="0">
                <a:solidFill>
                  <a:srgbClr val="5F5F5F"/>
                </a:solidFill>
                <a:latin typeface="Georgia"/>
                <a:cs typeface="Georgia"/>
              </a:rPr>
              <a:t>Hex:</a:t>
            </a:r>
            <a:r>
              <a:rPr lang="en-US" sz="2900" spc="-9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lang="en-US" sz="2900" spc="-5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2900" spc="-5" dirty="0" err="1">
                <a:solidFill>
                  <a:srgbClr val="0000FF"/>
                </a:solidFill>
                <a:latin typeface="Consolas"/>
                <a:cs typeface="Consolas"/>
              </a:rPr>
              <a:t>ffffff</a:t>
            </a:r>
            <a:endParaRPr lang="en-US"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2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5)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tabLst>
                <a:tab pos="887730" algn="l"/>
              </a:tabLst>
            </a:pPr>
            <a:r>
              <a:rPr sz="2150" spc="10" dirty="0">
                <a:solidFill>
                  <a:srgbClr val="5F5F5F"/>
                </a:solidFill>
                <a:latin typeface="Lora"/>
                <a:cs typeface="Lora"/>
              </a:rPr>
              <a:t>•	</a:t>
            </a:r>
            <a:r>
              <a:rPr sz="2900" spc="-5" dirty="0" err="1">
                <a:solidFill>
                  <a:srgbClr val="5F5F5F"/>
                </a:solidFill>
                <a:latin typeface="Georgia"/>
                <a:cs typeface="Georgia"/>
              </a:rPr>
              <a:t>RGBA</a:t>
            </a:r>
            <a:r>
              <a:rPr sz="2900" spc="-5" dirty="0">
                <a:solidFill>
                  <a:srgbClr val="5F5F5F"/>
                </a:solidFill>
                <a:latin typeface="Georgia"/>
                <a:cs typeface="Georgia"/>
              </a:rPr>
              <a:t>: </a:t>
            </a:r>
            <a:r>
              <a:rPr sz="2900" dirty="0" err="1">
                <a:solidFill>
                  <a:srgbClr val="0000FF"/>
                </a:solidFill>
                <a:latin typeface="Consolas"/>
                <a:cs typeface="Consolas"/>
              </a:rPr>
              <a:t>rgba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(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2900" dirty="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29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900" dirty="0">
                <a:solidFill>
                  <a:srgbClr val="0000FF"/>
                </a:solidFill>
                <a:latin typeface="Consolas"/>
                <a:cs typeface="Consolas"/>
              </a:rPr>
              <a:t>0.8)</a:t>
            </a:r>
            <a:endParaRPr sz="29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12636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E0DC3C-BDE6-4FAA-B3C7-512FAF3B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32" y="4876800"/>
            <a:ext cx="5539425" cy="16764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492EB721-6B5C-42CE-AC22-3AEADF4C07E2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0" y="453479"/>
            <a:ext cx="4775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Color</a:t>
            </a:r>
            <a:r>
              <a:rPr lang="en-US" sz="5000" dirty="0"/>
              <a:t> examples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096010" y="2514600"/>
            <a:ext cx="10435590" cy="7455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 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black; 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</a:p>
          <a:p>
            <a:pPr marL="1134745"/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	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lang="en-US" sz="3200" dirty="0" err="1">
                <a:solidFill>
                  <a:srgbClr val="0000FF"/>
                </a:solidFill>
                <a:latin typeface="Consolas"/>
                <a:cs typeface="Consolas"/>
              </a:rPr>
              <a:t>fff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b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   background-color: 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#000;</a:t>
            </a:r>
          </a:p>
          <a:p>
            <a:pPr marL="1134745"/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	</a:t>
            </a:r>
            <a:r>
              <a:rPr lang="en-US" sz="3200" spc="-20" dirty="0">
                <a:solidFill>
                  <a:srgbClr val="FF0000"/>
                </a:solidFill>
                <a:latin typeface="Consolas"/>
                <a:cs typeface="Consolas"/>
              </a:rPr>
              <a:t>font-family: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 Impact, sans-serif;</a:t>
            </a:r>
          </a:p>
          <a:p>
            <a:pPr marL="1134745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32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1134745"/>
            <a:r>
              <a:rPr lang="en-US" sz="2800" dirty="0">
                <a:solidFill>
                  <a:srgbClr val="7F007F"/>
                </a:solidFill>
                <a:latin typeface="Consolas"/>
                <a:cs typeface="Consolas"/>
              </a:rPr>
              <a:t>p</a:t>
            </a: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b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2800" spc="-20" dirty="0">
                <a:solidFill>
                  <a:srgbClr val="FF0000"/>
                </a:solidFill>
                <a:latin typeface="Consolas"/>
                <a:cs typeface="Consolas"/>
              </a:rPr>
              <a:t>    background-color: </a:t>
            </a:r>
            <a:r>
              <a:rPr lang="en-US" sz="2800" dirty="0" err="1">
                <a:solidFill>
                  <a:srgbClr val="0000FF"/>
                </a:solidFill>
                <a:latin typeface="Consolas"/>
                <a:cs typeface="Consolas"/>
              </a:rPr>
              <a:t>rgb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(0, 0,</a:t>
            </a:r>
            <a:r>
              <a:rPr lang="en-US" sz="28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0); </a:t>
            </a:r>
          </a:p>
          <a:p>
            <a:pPr marL="1134745">
              <a:lnSpc>
                <a:spcPct val="100000"/>
              </a:lnSpc>
            </a:pP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25" dirty="0">
              <a:solidFill>
                <a:srgbClr val="FF0000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2369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1D002158-A295-4A4E-A69D-627A51100E06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7100" y="406400"/>
            <a:ext cx="46609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{</a:t>
            </a:r>
            <a:r>
              <a:rPr lang="en-US" sz="5000" dirty="0"/>
              <a:t> </a:t>
            </a:r>
            <a:r>
              <a:rPr sz="5000" dirty="0"/>
              <a:t>} </a:t>
            </a:r>
            <a:r>
              <a:rPr lang="en-US" sz="5000" dirty="0"/>
              <a:t>Text-align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698677" y="2150269"/>
            <a:ext cx="11433175" cy="615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You can change how things are aligned using the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dirty="0">
                <a:solidFill>
                  <a:srgbClr val="FF0000"/>
                </a:solidFill>
                <a:latin typeface="Consolas"/>
                <a:cs typeface="Consolas"/>
              </a:rPr>
              <a:t>text-align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property.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Values: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Consolas"/>
              </a:rPr>
              <a:t>left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right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FF"/>
                </a:solidFill>
                <a:latin typeface="Consolas"/>
                <a:cs typeface="Georgia"/>
              </a:rPr>
              <a:t>justify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163830">
              <a:lnSpc>
                <a:spcPct val="100000"/>
              </a:lnSpc>
            </a:pPr>
            <a:r>
              <a:rPr lang="en-US" sz="3100" dirty="0" err="1">
                <a:solidFill>
                  <a:srgbClr val="7F007F"/>
                </a:solidFill>
                <a:latin typeface="Consolas"/>
                <a:cs typeface="Consolas"/>
              </a:rPr>
              <a:t>h1</a:t>
            </a:r>
            <a:r>
              <a:rPr sz="31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100" dirty="0">
                <a:solidFill>
                  <a:srgbClr val="FF0000"/>
                </a:solidFill>
                <a:latin typeface="Consolas"/>
                <a:cs typeface="Consolas"/>
              </a:rPr>
              <a:t>text-align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: </a:t>
            </a:r>
            <a:r>
              <a:rPr lang="en-US" sz="3100" dirty="0">
                <a:solidFill>
                  <a:srgbClr val="0000FF"/>
                </a:solidFill>
                <a:latin typeface="Consolas"/>
                <a:cs typeface="Consolas"/>
              </a:rPr>
              <a:t>center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3100" spc="-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100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3100" dirty="0">
              <a:latin typeface="Consolas"/>
              <a:cs typeface="Consola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69000" y="2438400"/>
            <a:ext cx="7533563" cy="6174613"/>
            <a:chOff x="6825552" y="3451192"/>
            <a:chExt cx="6001448" cy="4930808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825552" y="3451192"/>
              <a:ext cx="6001448" cy="4930808"/>
              <a:chOff x="7249836" y="1898705"/>
              <a:chExt cx="5780364" cy="474916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249836" y="1898705"/>
                <a:ext cx="5780364" cy="4749165"/>
                <a:chOff x="7208083" y="1893486"/>
                <a:chExt cx="5780364" cy="4749165"/>
              </a:xfrm>
            </p:grpSpPr>
            <p:pic>
              <p:nvPicPr>
                <p:cNvPr id="11" name="Picture 2" descr="laptop_PNG8915.png (2046×1681)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083" y="1893486"/>
                  <a:ext cx="5780364" cy="4749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5234" y="2743200"/>
                  <a:ext cx="3208316" cy="200748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9016" y="2648013"/>
                <a:ext cx="3436468" cy="2192706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b="11213"/>
            <a:stretch/>
          </p:blipFill>
          <p:spPr>
            <a:xfrm>
              <a:off x="8255498" y="4999966"/>
              <a:ext cx="3126985" cy="14177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7420"/>
          <a:stretch/>
        </p:blipFill>
        <p:spPr>
          <a:xfrm>
            <a:off x="7763998" y="4317761"/>
            <a:ext cx="3925276" cy="18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17DFC40A-DB97-4175-862B-88DF16E785E8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lang="en-US" sz="5000" spc="-40" dirty="0"/>
              <a:t>Definitions</a:t>
            </a:r>
            <a:endParaRPr sz="5000" dirty="0"/>
          </a:p>
        </p:txBody>
      </p:sp>
      <p:sp>
        <p:nvSpPr>
          <p:cNvPr id="5" name="object 5"/>
          <p:cNvSpPr/>
          <p:nvPr/>
        </p:nvSpPr>
        <p:spPr>
          <a:xfrm>
            <a:off x="9918700" y="3650066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8200" y="3492561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556061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1EAB3AB-CA2E-45B9-BFB7-AD240693C8BE}"/>
              </a:ext>
            </a:extLst>
          </p:cNvPr>
          <p:cNvSpPr txBox="1"/>
          <p:nvPr/>
        </p:nvSpPr>
        <p:spPr>
          <a:xfrm>
            <a:off x="1778000" y="3048000"/>
            <a:ext cx="10210800" cy="6093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</a:rPr>
              <a:t>website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is a bunch of webpages connected to one another with links.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</a:rPr>
              <a:t>webpage</a:t>
            </a:r>
            <a:r>
              <a:rPr lang="en-US" sz="3300" spc="-5" dirty="0">
                <a:solidFill>
                  <a:srgbClr val="5F5F5F"/>
                </a:solidFill>
                <a:latin typeface="Georgia"/>
              </a:rPr>
              <a:t> is a text file with the extension .html</a:t>
            </a:r>
          </a:p>
          <a:p>
            <a:pPr marL="571500" indent="-571500">
              <a:buClr>
                <a:srgbClr val="5F5F5F"/>
              </a:buClr>
              <a:buSzPct val="74242"/>
              <a:buFont typeface="Arial" panose="020B0604020202020204" pitchFamily="34" charset="0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“Marked up” with HTML tags</a:t>
            </a:r>
          </a:p>
          <a:p>
            <a:pPr marL="571500" indent="-571500">
              <a:lnSpc>
                <a:spcPct val="100000"/>
              </a:lnSpc>
              <a:buClr>
                <a:srgbClr val="5F5F5F"/>
              </a:buClr>
              <a:buSzPct val="74242"/>
              <a:buFont typeface="Arial" panose="020B0604020202020204" pitchFamily="34" charset="0"/>
              <a:buChar char="•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</a:rPr>
              <a:t>Styled using CSS 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To get your website online, you upload it to a </a:t>
            </a:r>
            <a:r>
              <a:rPr lang="en-US" sz="3300" b="1" spc="-5" dirty="0">
                <a:solidFill>
                  <a:srgbClr val="5F5F5F"/>
                </a:solidFill>
                <a:latin typeface="Georgia"/>
                <a:cs typeface="Georgia"/>
              </a:rPr>
              <a:t>server</a:t>
            </a: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, which is a computer that “serves” webpages when they’re asked for.</a:t>
            </a: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lang="en-US" sz="33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SzPct val="74242"/>
              <a:tabLst>
                <a:tab pos="440055" algn="l"/>
                <a:tab pos="440690" algn="l"/>
              </a:tabLst>
            </a:pPr>
            <a:endParaRPr sz="3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47639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states</a:t>
            </a:r>
            <a:r>
              <a:rPr lang="en-US" sz="5000" dirty="0"/>
              <a:t> in CSS</a:t>
            </a:r>
            <a:endParaRPr sz="5000" dirty="0"/>
          </a:p>
        </p:txBody>
      </p:sp>
      <p:sp>
        <p:nvSpPr>
          <p:cNvPr id="16" name="object 3"/>
          <p:cNvSpPr txBox="1"/>
          <p:nvPr/>
        </p:nvSpPr>
        <p:spPr>
          <a:xfrm>
            <a:off x="558800" y="2704968"/>
            <a:ext cx="11566939" cy="63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CSS also allows you to apply styles based on the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state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 of an element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Being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hovered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over with a mouse 	</a:t>
            </a: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Gaining </a:t>
            </a:r>
            <a:r>
              <a:rPr lang="en-US" sz="2900" b="1" spc="-5" dirty="0">
                <a:solidFill>
                  <a:srgbClr val="5F5F5F"/>
                </a:solidFill>
                <a:latin typeface="Georgia"/>
                <a:cs typeface="Georgia"/>
              </a:rPr>
              <a:t>focus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via tabbing or clicking</a:t>
            </a: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495300" indent="-457200"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3200" kern="0" dirty="0">
              <a:solidFill>
                <a:srgbClr val="7F007F"/>
              </a:solidFill>
              <a:latin typeface="Consolas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This is known as a CSS pseudo-class (because it doesn’t really exist)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Whenever you see a </a:t>
            </a:r>
            <a:r>
              <a:rPr lang="pt-BR" sz="3200" dirty="0">
                <a:solidFill>
                  <a:srgbClr val="7F007F"/>
                </a:solidFill>
                <a:latin typeface="Consolas"/>
                <a:cs typeface="Consolas"/>
              </a:rPr>
              <a:t>:</a:t>
            </a:r>
            <a:r>
              <a:rPr lang="pt-BR" sz="1400" dirty="0">
                <a:solidFill>
                  <a:srgbClr val="7F007F"/>
                </a:solidFill>
                <a:latin typeface="Consolas"/>
                <a:cs typeface="Consolas"/>
              </a:rPr>
              <a:t> 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in a selector, that style will only apply to elements that are in that state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sz="2900" dirty="0">
              <a:latin typeface="Georgia"/>
              <a:cs typeface="Georgi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20C7DD4-97AA-4F56-BEA0-6366FCDF7B6E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C265AD6-06EF-482A-80AF-73E84C3C7667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states in CSS</a:t>
            </a:r>
          </a:p>
        </p:txBody>
      </p:sp>
    </p:spTree>
    <p:extLst>
      <p:ext uri="{BB962C8B-B14F-4D97-AF65-F5344CB8AC3E}">
        <p14:creationId xmlns:p14="http://schemas.microsoft.com/office/powerpoint/2010/main" val="777652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05C5208-EEAB-48E1-B745-C6C405940531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Pseudo ex-</a:t>
            </a:r>
            <a:r>
              <a:rPr lang="en-US" sz="5000" dirty="0" err="1"/>
              <a:t>psample</a:t>
            </a:r>
            <a:endParaRPr sz="5000" dirty="0"/>
          </a:p>
        </p:txBody>
      </p:sp>
      <p:sp>
        <p:nvSpPr>
          <p:cNvPr id="4" name="Rectangle 3"/>
          <p:cNvSpPr/>
          <p:nvPr/>
        </p:nvSpPr>
        <p:spPr>
          <a:xfrm>
            <a:off x="635001" y="2362200"/>
            <a:ext cx="1158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3600" dirty="0">
              <a:latin typeface="Consolas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DAC16-9700-4DF5-813E-7E0651194AB3}"/>
              </a:ext>
            </a:extLst>
          </p:cNvPr>
          <p:cNvSpPr/>
          <p:nvPr/>
        </p:nvSpPr>
        <p:spPr>
          <a:xfrm>
            <a:off x="1778000" y="3595104"/>
            <a:ext cx="1043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7F007F"/>
                </a:solidFill>
                <a:latin typeface="Consolas"/>
                <a:cs typeface="Consolas"/>
              </a:rPr>
              <a:t>p:hover 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3600" spc="-20" dirty="0">
                <a:solidFill>
                  <a:srgbClr val="FF0000"/>
                </a:solidFill>
                <a:latin typeface="Consolas"/>
                <a:cs typeface="Consolas"/>
              </a:rPr>
              <a:t>background-color</a:t>
            </a:r>
            <a:r>
              <a:rPr lang="pt-BR" sz="3600" dirty="0">
                <a:solidFill>
                  <a:srgbClr val="0000FF"/>
                </a:solidFill>
                <a:latin typeface="Consolas"/>
                <a:cs typeface="Consolas"/>
              </a:rPr>
              <a:t>: #999; }</a:t>
            </a:r>
          </a:p>
          <a:p>
            <a:endParaRPr lang="en-US" sz="3600" kern="0" dirty="0">
              <a:solidFill>
                <a:srgbClr val="7F007F"/>
              </a:solidFill>
              <a:latin typeface="Consolas"/>
              <a:cs typeface="Consola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801EE-A22E-436E-8F95-0547E1F7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4944520"/>
            <a:ext cx="6944592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07D6D-EDEA-41C6-BDB6-1A64FEF5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63" y="5888182"/>
            <a:ext cx="6754090" cy="969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CD53F-B37A-43CF-8295-2B4C4FB41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394" y="6373091"/>
            <a:ext cx="309864" cy="437971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B0FABD25-4ABE-4704-8C35-D5893166CEBC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FFDD6CA-7379-4843-9615-520ADD3F9DDB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pseudo ex-</a:t>
            </a:r>
            <a:r>
              <a:rPr lang="en-US" sz="5000" kern="0" dirty="0" err="1"/>
              <a:t>psample</a:t>
            </a:r>
            <a:endParaRPr lang="en-US" sz="5000" kern="0" dirty="0"/>
          </a:p>
        </p:txBody>
      </p:sp>
    </p:spTree>
    <p:extLst>
      <p:ext uri="{BB962C8B-B14F-4D97-AF65-F5344CB8AC3E}">
        <p14:creationId xmlns:p14="http://schemas.microsoft.com/office/powerpoint/2010/main" val="35093308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link </a:t>
            </a:r>
            <a:r>
              <a:rPr sz="5000" dirty="0"/>
              <a:t>states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FEB4A7-9254-4C57-BB82-BDAD6C9CE66D}"/>
              </a:ext>
            </a:extLst>
          </p:cNvPr>
          <p:cNvGrpSpPr/>
          <p:nvPr/>
        </p:nvGrpSpPr>
        <p:grpSpPr>
          <a:xfrm>
            <a:off x="863600" y="5921200"/>
            <a:ext cx="11506200" cy="3222800"/>
            <a:chOff x="324350" y="3923903"/>
            <a:chExt cx="13112250" cy="4004732"/>
          </a:xfrm>
        </p:grpSpPr>
        <p:pic>
          <p:nvPicPr>
            <p:cNvPr id="6" name="link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4350" y="4191000"/>
              <a:ext cx="2692400" cy="2692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8223265307_fe44dacbd5_o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65085" y="3923903"/>
              <a:ext cx="2463800" cy="278409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hovercraf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621261" y="4063935"/>
              <a:ext cx="2813215" cy="2120901"/>
            </a:xfrm>
            <a:prstGeom prst="rect">
              <a:avLst/>
            </a:prstGeom>
            <a:ln w="12700">
              <a:miter lim="400000"/>
            </a:ln>
            <a:effectLst>
              <a:outerShdw blurRad="127000" dist="635000" dir="4080000" rotWithShape="0">
                <a:srgbClr val="000000">
                  <a:alpha val="22000"/>
                </a:srgbClr>
              </a:outerShdw>
            </a:effectLst>
          </p:spPr>
        </p:pic>
        <p:pic>
          <p:nvPicPr>
            <p:cNvPr id="9" name="click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926852" y="3923903"/>
              <a:ext cx="3509748" cy="3644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Rectangle 9"/>
            <p:cNvSpPr/>
            <p:nvPr/>
          </p:nvSpPr>
          <p:spPr>
            <a:xfrm>
              <a:off x="789860" y="7278469"/>
              <a:ext cx="1902540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  <a:cs typeface="Consolas"/>
                </a:rPr>
                <a:t>a:link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2948" y="7278469"/>
              <a:ext cx="2544652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a:visited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35800" y="7278469"/>
              <a:ext cx="2169001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a:hover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55200" y="7278469"/>
              <a:ext cx="2290548" cy="650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kern="0" dirty="0">
                  <a:solidFill>
                    <a:srgbClr val="7F007F"/>
                  </a:solidFill>
                  <a:latin typeface="Consolas"/>
                </a:rPr>
                <a:t>a:active</a:t>
              </a:r>
            </a:p>
          </p:txBody>
        </p:sp>
      </p:grpSp>
      <p:sp>
        <p:nvSpPr>
          <p:cNvPr id="16" name="object 3"/>
          <p:cNvSpPr txBox="1"/>
          <p:nvPr/>
        </p:nvSpPr>
        <p:spPr>
          <a:xfrm>
            <a:off x="1170996" y="2450132"/>
            <a:ext cx="10900530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Links have two additional states </a:t>
            </a:r>
          </a:p>
          <a:p>
            <a:pPr marL="38100">
              <a:lnSpc>
                <a:spcPct val="100000"/>
              </a:lnSpc>
              <a:buClr>
                <a:srgbClr val="5F5F5F"/>
              </a:buClr>
              <a:buSzPct val="74137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:visited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once the user has viewed the page that is being linked to</a:t>
            </a: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endParaRPr lang="en-US" sz="29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495300" indent="-457200">
              <a:lnSpc>
                <a:spcPct val="100000"/>
              </a:lnSpc>
              <a:buClr>
                <a:srgbClr val="5F5F5F"/>
              </a:buClr>
              <a:buSzPct val="74137"/>
              <a:buFont typeface="Arial" panose="020B0604020202020204" pitchFamily="34" charset="0"/>
              <a:buChar char="•"/>
              <a:tabLst>
                <a:tab pos="443230" algn="l"/>
                <a:tab pos="443865" algn="l"/>
              </a:tabLst>
            </a:pPr>
            <a:r>
              <a:rPr lang="en-US" sz="3200" kern="0" dirty="0">
                <a:solidFill>
                  <a:srgbClr val="7F007F"/>
                </a:solidFill>
                <a:latin typeface="Consolas"/>
                <a:cs typeface="Consolas"/>
              </a:rPr>
              <a:t>:link</a:t>
            </a:r>
            <a:r>
              <a:rPr lang="en-US" sz="2900" spc="-5" dirty="0">
                <a:solidFill>
                  <a:srgbClr val="5F5F5F"/>
                </a:solidFill>
                <a:latin typeface="Georgia"/>
                <a:cs typeface="Georgia"/>
              </a:rPr>
              <a:t> only applies to unvisited pages</a:t>
            </a:r>
            <a:endParaRPr sz="2900" dirty="0">
              <a:latin typeface="Georgia"/>
              <a:cs typeface="Georgia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DA047225-349E-45BD-B69F-3AD456E1B35B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BBC3CC49-3E12-4C92-9569-E0A61CB806C3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link states</a:t>
            </a:r>
          </a:p>
        </p:txBody>
      </p:sp>
    </p:spTree>
    <p:extLst>
      <p:ext uri="{BB962C8B-B14F-4D97-AF65-F5344CB8AC3E}">
        <p14:creationId xmlns:p14="http://schemas.microsoft.com/office/powerpoint/2010/main" val="29238629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9534" y="332041"/>
            <a:ext cx="47174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 dirty="0"/>
              <a:t>{ } </a:t>
            </a:r>
            <a:r>
              <a:rPr sz="5000" dirty="0"/>
              <a:t>four link</a:t>
            </a:r>
            <a:r>
              <a:rPr sz="5000" spc="-100" dirty="0"/>
              <a:t> </a:t>
            </a:r>
            <a:r>
              <a:rPr sz="5000" dirty="0"/>
              <a:t>states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000" y="2362200"/>
            <a:ext cx="8756243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blue;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a:visited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gray;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a:hover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purple;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pt-BR" sz="4000" dirty="0">
                <a:solidFill>
                  <a:srgbClr val="7F007F"/>
                </a:solidFill>
                <a:latin typeface="Consolas"/>
                <a:cs typeface="Consolas"/>
              </a:rPr>
              <a:t>a:active 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lang="en-US" sz="4000" spc="-20" dirty="0">
                <a:solidFill>
                  <a:srgbClr val="FF0000"/>
                </a:solidFill>
                <a:latin typeface="Consolas"/>
                <a:cs typeface="Consolas"/>
              </a:rPr>
              <a:t>color</a:t>
            </a:r>
            <a:r>
              <a:rPr lang="pt-BR" sz="4000" dirty="0">
                <a:solidFill>
                  <a:srgbClr val="0000FF"/>
                </a:solidFill>
                <a:latin typeface="Consolas"/>
                <a:cs typeface="Consolas"/>
              </a:rPr>
              <a:t>: yellow; }</a:t>
            </a: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endParaRPr lang="pt-BR" sz="4000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102235">
              <a:buSzPct val="114285"/>
              <a:tabLst>
                <a:tab pos="643890" algn="l"/>
                <a:tab pos="644525" algn="l"/>
              </a:tabLst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Let’s inspect a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  <a:hlinkClick r:id="rId2"/>
              </a:rPr>
              <a:t>live demo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Consolas"/>
              </a:rPr>
              <a:t> of how this looks</a:t>
            </a:r>
            <a:endParaRPr lang="pt-BR" sz="3600" dirty="0">
              <a:latin typeface="Consolas"/>
              <a:cs typeface="Consola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FCE1278-8866-4173-AC09-8EDBA9A9F430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789A2A7-F31A-4B47-B75D-C99E9E78CB7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800" b="1" i="0">
                <a:solidFill>
                  <a:schemeClr val="bg1"/>
                </a:solidFill>
                <a:latin typeface="Bebas Neue Bold"/>
                <a:ea typeface="+mj-ea"/>
                <a:cs typeface="Bebas Neue Bold"/>
              </a:defRPr>
            </a:lvl1pPr>
          </a:lstStyle>
          <a:p>
            <a:pPr marL="12700" algn="ctr">
              <a:lnSpc>
                <a:spcPts val="5995"/>
              </a:lnSpc>
            </a:pPr>
            <a:r>
              <a:rPr lang="en-US" sz="5000" kern="0" dirty="0"/>
              <a:t>{ } link states</a:t>
            </a:r>
          </a:p>
        </p:txBody>
      </p:sp>
    </p:spTree>
    <p:extLst>
      <p:ext uri="{BB962C8B-B14F-4D97-AF65-F5344CB8AC3E}">
        <p14:creationId xmlns:p14="http://schemas.microsoft.com/office/powerpoint/2010/main" val="22204942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1808013-EFCA-45BB-A21D-5F9EFA0C0A32}"/>
              </a:ext>
            </a:extLst>
          </p:cNvPr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65600" y="5880100"/>
            <a:ext cx="465899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295"/>
              </a:lnSpc>
              <a:tabLst>
                <a:tab pos="3015615" algn="l"/>
              </a:tabLst>
            </a:pPr>
            <a:r>
              <a:rPr sz="7800" b="1">
                <a:solidFill>
                  <a:srgbClr val="FFFFFF"/>
                </a:solidFill>
                <a:latin typeface="Bebas Neue Bold"/>
                <a:cs typeface="Bebas Neue Bold"/>
              </a:rPr>
              <a:t>PRACTICE	TIME!</a:t>
            </a:r>
            <a:endParaRPr sz="7800">
              <a:latin typeface="Bebas Neue Bold"/>
              <a:cs typeface="Bebas Neue 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45100" y="2705100"/>
            <a:ext cx="25146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035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DC20E84-5C41-47C4-9F91-242FF29C7637}"/>
              </a:ext>
            </a:extLst>
          </p:cNvPr>
          <p:cNvSpPr/>
          <p:nvPr/>
        </p:nvSpPr>
        <p:spPr>
          <a:xfrm>
            <a:off x="0" y="0"/>
            <a:ext cx="13004800" cy="1676400"/>
          </a:xfrm>
          <a:custGeom>
            <a:avLst/>
            <a:gdLst/>
            <a:ahLst/>
            <a:cxnLst/>
            <a:rect l="l" t="t" r="r" b="b"/>
            <a:pathLst>
              <a:path w="13004800" h="2623820">
                <a:moveTo>
                  <a:pt x="0" y="2623807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2623807"/>
                </a:lnTo>
                <a:lnTo>
                  <a:pt x="0" y="2623807"/>
                </a:lnTo>
                <a:close/>
              </a:path>
            </a:pathLst>
          </a:custGeom>
          <a:solidFill>
            <a:srgbClr val="CB3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34655" y="2418842"/>
            <a:ext cx="10484485" cy="5375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60095"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Add a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&gt;&lt;/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style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dirty="0">
                <a:solidFill>
                  <a:srgbClr val="5F5F5F"/>
                </a:solidFill>
                <a:latin typeface="Georgia"/>
                <a:cs typeface="Georgia"/>
              </a:rPr>
              <a:t>section in the 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lang="en-US" sz="3200" dirty="0">
                <a:solidFill>
                  <a:srgbClr val="7F007F"/>
                </a:solidFill>
                <a:latin typeface="Consolas"/>
                <a:cs typeface="Consolas"/>
              </a:rPr>
              <a:t>head</a:t>
            </a:r>
            <a:r>
              <a:rPr lang="en-US" sz="3200" dirty="0">
                <a:solidFill>
                  <a:srgbClr val="0000FF"/>
                </a:solidFill>
                <a:latin typeface="Consolas"/>
                <a:cs typeface="Consolas"/>
              </a:rPr>
              <a:t>&gt; </a:t>
            </a: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on your page</a:t>
            </a:r>
            <a:endParaRPr lang="en-US" sz="2900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0865" marR="760095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endParaRPr lang="en-US" sz="3600" dirty="0">
              <a:latin typeface="Consolas"/>
              <a:cs typeface="Consolas"/>
            </a:endParaRPr>
          </a:p>
          <a:p>
            <a:pPr marL="12700" marR="760095">
              <a:lnSpc>
                <a:spcPct val="100000"/>
              </a:lnSpc>
              <a:spcBef>
                <a:spcPts val="2000"/>
              </a:spcBef>
              <a:tabLst>
                <a:tab pos="681355" algn="l"/>
                <a:tab pos="681990" algn="l"/>
              </a:tabLst>
            </a:pPr>
            <a:r>
              <a:rPr lang="en-US" sz="3300" spc="-5" dirty="0">
                <a:solidFill>
                  <a:srgbClr val="5F5F5F"/>
                </a:solidFill>
                <a:latin typeface="Georgia"/>
                <a:cs typeface="Georgia"/>
              </a:rPr>
              <a:t>M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ake some style changes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using</a:t>
            </a:r>
            <a:r>
              <a:rPr sz="33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CSS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lang="en-US" sz="3300" dirty="0">
              <a:latin typeface="Georgia"/>
              <a:cs typeface="Georgia"/>
            </a:endParaRP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Consider changing </a:t>
            </a:r>
            <a:r>
              <a:rPr sz="3300" spc="-5" dirty="0">
                <a:solidFill>
                  <a:srgbClr val="5F5F5F"/>
                </a:solidFill>
                <a:latin typeface="Georgia"/>
                <a:cs typeface="Georgia"/>
              </a:rPr>
              <a:t>font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color,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font family, font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 size, 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text alignment, </a:t>
            </a:r>
            <a:r>
              <a:rPr sz="3300" dirty="0">
                <a:solidFill>
                  <a:srgbClr val="5F5F5F"/>
                </a:solidFill>
                <a:latin typeface="Georgia"/>
                <a:cs typeface="Georgia"/>
              </a:rPr>
              <a:t>and background</a:t>
            </a: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 color</a:t>
            </a:r>
          </a:p>
          <a:p>
            <a:pPr marL="1028065" marR="760095" lvl="1" indent="-558165">
              <a:spcBef>
                <a:spcPts val="2000"/>
              </a:spcBef>
              <a:buFont typeface="Symbol"/>
              <a:buChar char=""/>
              <a:tabLst>
                <a:tab pos="681355" algn="l"/>
                <a:tab pos="681990" algn="l"/>
              </a:tabLst>
            </a:pPr>
            <a:r>
              <a:rPr lang="en-US" sz="3300" dirty="0">
                <a:solidFill>
                  <a:srgbClr val="5F5F5F"/>
                </a:solidFill>
                <a:latin typeface="Georgia"/>
                <a:cs typeface="Georgia"/>
              </a:rPr>
              <a:t>Make something change when hovered</a:t>
            </a:r>
          </a:p>
          <a:p>
            <a:pPr marL="1344295" marR="5080" indent="-617855">
              <a:lnSpc>
                <a:spcPct val="100000"/>
              </a:lnSpc>
              <a:spcBef>
                <a:spcPts val="2000"/>
              </a:spcBef>
            </a:pPr>
            <a:endParaRPr sz="33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399415"/>
            <a:ext cx="35941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lang="en-US" sz="5000"/>
              <a:t>Practice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1642641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6921" y="2743200"/>
            <a:ext cx="9430957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For most of the class, we will be updating the same website.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So make sure the site you made today is something you will be interested in working on for the next few weeks! 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200" spc="-5" dirty="0">
                <a:solidFill>
                  <a:srgbClr val="5F5F5F"/>
                </a:solidFill>
                <a:latin typeface="Georgia"/>
                <a:cs typeface="Georgia"/>
              </a:rPr>
              <a:t>If not, start a new project using what you learned today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8885926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6921" y="2743200"/>
            <a:ext cx="9430957" cy="6340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Before next week, create </a:t>
            </a:r>
            <a:r>
              <a:rPr lang="en-US" sz="3600" b="1" spc="-5" dirty="0">
                <a:solidFill>
                  <a:srgbClr val="5F5F5F"/>
                </a:solidFill>
                <a:latin typeface="Georgia"/>
                <a:cs typeface="Georgia"/>
              </a:rPr>
              <a:t>one new HTML page </a:t>
            </a: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called about.html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Provide some info about yourself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Include at least 3 different types of tags</a:t>
            </a: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 marL="571500" indent="-571500"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Arial" panose="020B0604020202020204" pitchFamily="34" charset="0"/>
              <a:buChar char="•"/>
            </a:pPr>
            <a:r>
              <a:rPr lang="en-US" sz="3600" spc="-5" dirty="0">
                <a:solidFill>
                  <a:srgbClr val="5F5F5F"/>
                </a:solidFill>
                <a:latin typeface="Georgia"/>
                <a:cs typeface="Georgia"/>
              </a:rPr>
              <a:t>Use CSS to make it look nice 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endParaRPr lang="en-US" sz="4000" spc="-5" dirty="0">
              <a:solidFill>
                <a:srgbClr val="5F5F5F"/>
              </a:solidFill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</a:pP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Email the html file to 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  <a:hlinkClick r:id="rId2"/>
              </a:rPr>
              <a:t>beckjohnson@gmail.com</a:t>
            </a:r>
            <a:r>
              <a:rPr lang="en-US" sz="4000" spc="-5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endParaRPr lang="en-US" sz="3600" spc="-5" dirty="0">
              <a:solidFill>
                <a:srgbClr val="5F5F5F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9331784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209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67243" y="2133600"/>
            <a:ext cx="8386445" cy="6878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864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Practice!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1137285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Next time you see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a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cool website,  inspect how they did</a:t>
            </a:r>
            <a:r>
              <a:rPr sz="3600" spc="-2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it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508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If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you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have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questions </a:t>
            </a: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during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the week,  feel free to email</a:t>
            </a:r>
            <a:r>
              <a:rPr sz="3600" spc="-3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me</a:t>
            </a:r>
            <a:endParaRPr sz="3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F5F5F"/>
              </a:buClr>
              <a:buFont typeface="Symbol"/>
              <a:buChar char=""/>
            </a:pPr>
            <a:endParaRPr sz="5300" dirty="0">
              <a:latin typeface="Times New Roman"/>
              <a:cs typeface="Times New Roman"/>
            </a:endParaRPr>
          </a:p>
          <a:p>
            <a:pPr marL="588645" marR="797560" indent="-575945">
              <a:lnSpc>
                <a:spcPct val="100000"/>
              </a:lnSpc>
              <a:buFont typeface="Symbol"/>
              <a:buChar char=""/>
              <a:tabLst>
                <a:tab pos="621665" algn="l"/>
                <a:tab pos="622300" algn="l"/>
              </a:tabLst>
            </a:pPr>
            <a:r>
              <a:rPr sz="3600" dirty="0">
                <a:solidFill>
                  <a:srgbClr val="5F5F5F"/>
                </a:solidFill>
                <a:latin typeface="Georgia"/>
                <a:cs typeface="Georgia"/>
              </a:rPr>
              <a:t>Optional: </a:t>
            </a:r>
            <a:r>
              <a:rPr sz="3600" spc="-5" dirty="0">
                <a:solidFill>
                  <a:srgbClr val="5F5F5F"/>
                </a:solidFill>
                <a:latin typeface="Georgia"/>
                <a:cs typeface="Georgia"/>
              </a:rPr>
              <a:t>read chapters 6-7 of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HTML and CSS: Design and</a:t>
            </a:r>
            <a:r>
              <a:rPr sz="3600" i="1" spc="-100" dirty="0">
                <a:solidFill>
                  <a:srgbClr val="5F5F5F"/>
                </a:solidFill>
                <a:latin typeface="Georgia"/>
                <a:cs typeface="Georgia"/>
              </a:rPr>
              <a:t> </a:t>
            </a:r>
            <a:r>
              <a:rPr sz="3600" i="1" spc="-5" dirty="0">
                <a:solidFill>
                  <a:srgbClr val="5F5F5F"/>
                </a:solidFill>
                <a:latin typeface="Georgia"/>
                <a:cs typeface="Georgia"/>
              </a:rPr>
              <a:t>Build  </a:t>
            </a:r>
            <a:r>
              <a:rPr sz="3600" i="1" dirty="0">
                <a:solidFill>
                  <a:srgbClr val="5F5F5F"/>
                </a:solidFill>
                <a:latin typeface="Georgia"/>
                <a:cs typeface="Georgia"/>
              </a:rPr>
              <a:t>Websites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56200" y="406400"/>
            <a:ext cx="2673985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95"/>
              </a:lnSpc>
            </a:pPr>
            <a:r>
              <a:rPr sz="5000" dirty="0"/>
              <a:t>“HOMEWORK”</a:t>
            </a:r>
            <a:endParaRPr sz="5000"/>
          </a:p>
        </p:txBody>
      </p:sp>
      <p:sp>
        <p:nvSpPr>
          <p:cNvPr id="5" name="object 5"/>
          <p:cNvSpPr/>
          <p:nvPr/>
        </p:nvSpPr>
        <p:spPr>
          <a:xfrm>
            <a:off x="10777808" y="6834533"/>
            <a:ext cx="1504927" cy="1896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8802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954D7654-DCEA-4B6B-9F48-7DD63737125A}"/>
              </a:ext>
            </a:extLst>
          </p:cNvPr>
          <p:cNvSpPr/>
          <p:nvPr/>
        </p:nvSpPr>
        <p:spPr>
          <a:xfrm>
            <a:off x="0" y="0"/>
            <a:ext cx="13004800" cy="1661795"/>
          </a:xfrm>
          <a:custGeom>
            <a:avLst/>
            <a:gdLst/>
            <a:ahLst/>
            <a:cxnLst/>
            <a:rect l="l" t="t" r="r" b="b"/>
            <a:pathLst>
              <a:path w="13004800" h="1661795">
                <a:moveTo>
                  <a:pt x="0" y="166157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661579"/>
                </a:lnTo>
                <a:lnTo>
                  <a:pt x="0" y="1661579"/>
                </a:lnTo>
                <a:close/>
              </a:path>
            </a:pathLst>
          </a:custGeom>
          <a:solidFill>
            <a:srgbClr val="35758E"/>
          </a:solidFill>
          <a:ln>
            <a:solidFill>
              <a:srgbClr val="3575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06400"/>
            <a:ext cx="130048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5995"/>
              </a:lnSpc>
            </a:pPr>
            <a:r>
              <a:rPr sz="5000" spc="-40" dirty="0"/>
              <a:t>CONTENT, </a:t>
            </a:r>
            <a:r>
              <a:rPr sz="5000" dirty="0"/>
              <a:t>DESIGN</a:t>
            </a:r>
            <a:r>
              <a:rPr lang="en-US" sz="5000" dirty="0"/>
              <a:t>,</a:t>
            </a:r>
            <a:r>
              <a:rPr sz="5000" dirty="0"/>
              <a:t> &amp;</a:t>
            </a:r>
            <a:r>
              <a:rPr sz="5000" spc="-40" dirty="0"/>
              <a:t> </a:t>
            </a:r>
            <a:r>
              <a:rPr sz="5000" dirty="0"/>
              <a:t>CODE</a:t>
            </a:r>
          </a:p>
        </p:txBody>
      </p:sp>
      <p:sp>
        <p:nvSpPr>
          <p:cNvPr id="4" name="object 4"/>
          <p:cNvSpPr/>
          <p:nvPr/>
        </p:nvSpPr>
        <p:spPr>
          <a:xfrm>
            <a:off x="9341191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18700" y="3650066"/>
            <a:ext cx="1153985" cy="7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49024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6859" y="2895600"/>
            <a:ext cx="2306955" cy="2306955"/>
          </a:xfrm>
          <a:custGeom>
            <a:avLst/>
            <a:gdLst/>
            <a:ahLst/>
            <a:cxnLst/>
            <a:rect l="l" t="t" r="r" b="b"/>
            <a:pathLst>
              <a:path w="2306954" h="2306954">
                <a:moveTo>
                  <a:pt x="1176081" y="0"/>
                </a:moveTo>
                <a:lnTo>
                  <a:pt x="1130663" y="0"/>
                </a:lnTo>
                <a:lnTo>
                  <a:pt x="1085274" y="1777"/>
                </a:lnTo>
                <a:lnTo>
                  <a:pt x="1039970" y="5331"/>
                </a:lnTo>
                <a:lnTo>
                  <a:pt x="994807" y="10662"/>
                </a:lnTo>
                <a:lnTo>
                  <a:pt x="949842" y="17771"/>
                </a:lnTo>
                <a:lnTo>
                  <a:pt x="905132" y="26657"/>
                </a:lnTo>
                <a:lnTo>
                  <a:pt x="860734" y="37320"/>
                </a:lnTo>
                <a:lnTo>
                  <a:pt x="816703" y="49760"/>
                </a:lnTo>
                <a:lnTo>
                  <a:pt x="773097" y="63977"/>
                </a:lnTo>
                <a:lnTo>
                  <a:pt x="729973" y="79971"/>
                </a:lnTo>
                <a:lnTo>
                  <a:pt x="687386" y="97743"/>
                </a:lnTo>
                <a:lnTo>
                  <a:pt x="645394" y="117291"/>
                </a:lnTo>
                <a:lnTo>
                  <a:pt x="604054" y="138617"/>
                </a:lnTo>
                <a:lnTo>
                  <a:pt x="563421" y="161720"/>
                </a:lnTo>
                <a:lnTo>
                  <a:pt x="523552" y="186600"/>
                </a:lnTo>
                <a:lnTo>
                  <a:pt x="484505" y="213257"/>
                </a:lnTo>
                <a:lnTo>
                  <a:pt x="446335" y="241692"/>
                </a:lnTo>
                <a:lnTo>
                  <a:pt x="409099" y="271903"/>
                </a:lnTo>
                <a:lnTo>
                  <a:pt x="372855" y="303892"/>
                </a:lnTo>
                <a:lnTo>
                  <a:pt x="337658" y="337658"/>
                </a:lnTo>
                <a:lnTo>
                  <a:pt x="303892" y="372855"/>
                </a:lnTo>
                <a:lnTo>
                  <a:pt x="271903" y="409099"/>
                </a:lnTo>
                <a:lnTo>
                  <a:pt x="241692" y="446335"/>
                </a:lnTo>
                <a:lnTo>
                  <a:pt x="213257" y="484505"/>
                </a:lnTo>
                <a:lnTo>
                  <a:pt x="186600" y="523552"/>
                </a:lnTo>
                <a:lnTo>
                  <a:pt x="161720" y="563421"/>
                </a:lnTo>
                <a:lnTo>
                  <a:pt x="138617" y="604054"/>
                </a:lnTo>
                <a:lnTo>
                  <a:pt x="117291" y="645394"/>
                </a:lnTo>
                <a:lnTo>
                  <a:pt x="97743" y="687386"/>
                </a:lnTo>
                <a:lnTo>
                  <a:pt x="79971" y="729973"/>
                </a:lnTo>
                <a:lnTo>
                  <a:pt x="63977" y="773097"/>
                </a:lnTo>
                <a:lnTo>
                  <a:pt x="49760" y="816703"/>
                </a:lnTo>
                <a:lnTo>
                  <a:pt x="37320" y="860734"/>
                </a:lnTo>
                <a:lnTo>
                  <a:pt x="26657" y="905132"/>
                </a:lnTo>
                <a:lnTo>
                  <a:pt x="17771" y="949842"/>
                </a:lnTo>
                <a:lnTo>
                  <a:pt x="10662" y="994807"/>
                </a:lnTo>
                <a:lnTo>
                  <a:pt x="5331" y="1039970"/>
                </a:lnTo>
                <a:lnTo>
                  <a:pt x="1777" y="1085274"/>
                </a:lnTo>
                <a:lnTo>
                  <a:pt x="0" y="1130663"/>
                </a:lnTo>
                <a:lnTo>
                  <a:pt x="0" y="1176081"/>
                </a:lnTo>
                <a:lnTo>
                  <a:pt x="1777" y="1221471"/>
                </a:lnTo>
                <a:lnTo>
                  <a:pt x="5331" y="1266775"/>
                </a:lnTo>
                <a:lnTo>
                  <a:pt x="10662" y="1311938"/>
                </a:lnTo>
                <a:lnTo>
                  <a:pt x="17771" y="1356903"/>
                </a:lnTo>
                <a:lnTo>
                  <a:pt x="26657" y="1401613"/>
                </a:lnTo>
                <a:lnTo>
                  <a:pt x="37320" y="1446011"/>
                </a:lnTo>
                <a:lnTo>
                  <a:pt x="49760" y="1490042"/>
                </a:lnTo>
                <a:lnTo>
                  <a:pt x="63977" y="1533647"/>
                </a:lnTo>
                <a:lnTo>
                  <a:pt x="79971" y="1576772"/>
                </a:lnTo>
                <a:lnTo>
                  <a:pt x="97743" y="1619358"/>
                </a:lnTo>
                <a:lnTo>
                  <a:pt x="117291" y="1661350"/>
                </a:lnTo>
                <a:lnTo>
                  <a:pt x="138617" y="1702691"/>
                </a:lnTo>
                <a:lnTo>
                  <a:pt x="161720" y="1743324"/>
                </a:lnTo>
                <a:lnTo>
                  <a:pt x="186600" y="1783193"/>
                </a:lnTo>
                <a:lnTo>
                  <a:pt x="213257" y="1822240"/>
                </a:lnTo>
                <a:lnTo>
                  <a:pt x="241692" y="1860410"/>
                </a:lnTo>
                <a:lnTo>
                  <a:pt x="271903" y="1897645"/>
                </a:lnTo>
                <a:lnTo>
                  <a:pt x="303892" y="1933890"/>
                </a:lnTo>
                <a:lnTo>
                  <a:pt x="337658" y="1969087"/>
                </a:lnTo>
                <a:lnTo>
                  <a:pt x="372855" y="2002853"/>
                </a:lnTo>
                <a:lnTo>
                  <a:pt x="409099" y="2034841"/>
                </a:lnTo>
                <a:lnTo>
                  <a:pt x="446335" y="2065053"/>
                </a:lnTo>
                <a:lnTo>
                  <a:pt x="484505" y="2093487"/>
                </a:lnTo>
                <a:lnTo>
                  <a:pt x="523552" y="2120145"/>
                </a:lnTo>
                <a:lnTo>
                  <a:pt x="563421" y="2145025"/>
                </a:lnTo>
                <a:lnTo>
                  <a:pt x="604054" y="2168128"/>
                </a:lnTo>
                <a:lnTo>
                  <a:pt x="645394" y="2189453"/>
                </a:lnTo>
                <a:lnTo>
                  <a:pt x="687386" y="2209002"/>
                </a:lnTo>
                <a:lnTo>
                  <a:pt x="729973" y="2226773"/>
                </a:lnTo>
                <a:lnTo>
                  <a:pt x="773097" y="2242768"/>
                </a:lnTo>
                <a:lnTo>
                  <a:pt x="816703" y="2256985"/>
                </a:lnTo>
                <a:lnTo>
                  <a:pt x="860734" y="2269425"/>
                </a:lnTo>
                <a:lnTo>
                  <a:pt x="905132" y="2280088"/>
                </a:lnTo>
                <a:lnTo>
                  <a:pt x="949842" y="2288974"/>
                </a:lnTo>
                <a:lnTo>
                  <a:pt x="994807" y="2296082"/>
                </a:lnTo>
                <a:lnTo>
                  <a:pt x="1039970" y="2301414"/>
                </a:lnTo>
                <a:lnTo>
                  <a:pt x="1085274" y="2304968"/>
                </a:lnTo>
                <a:lnTo>
                  <a:pt x="1130663" y="2306745"/>
                </a:lnTo>
                <a:lnTo>
                  <a:pt x="1176081" y="2306745"/>
                </a:lnTo>
                <a:lnTo>
                  <a:pt x="1221471" y="2304968"/>
                </a:lnTo>
                <a:lnTo>
                  <a:pt x="1266775" y="2301414"/>
                </a:lnTo>
                <a:lnTo>
                  <a:pt x="1311938" y="2296082"/>
                </a:lnTo>
                <a:lnTo>
                  <a:pt x="1356903" y="2288974"/>
                </a:lnTo>
                <a:lnTo>
                  <a:pt x="1401613" y="2280088"/>
                </a:lnTo>
                <a:lnTo>
                  <a:pt x="1446011" y="2269425"/>
                </a:lnTo>
                <a:lnTo>
                  <a:pt x="1490042" y="2256985"/>
                </a:lnTo>
                <a:lnTo>
                  <a:pt x="1533647" y="2242768"/>
                </a:lnTo>
                <a:lnTo>
                  <a:pt x="1576772" y="2226773"/>
                </a:lnTo>
                <a:lnTo>
                  <a:pt x="1619358" y="2209002"/>
                </a:lnTo>
                <a:lnTo>
                  <a:pt x="1661350" y="2189453"/>
                </a:lnTo>
                <a:lnTo>
                  <a:pt x="1702691" y="2168128"/>
                </a:lnTo>
                <a:lnTo>
                  <a:pt x="1743324" y="2145025"/>
                </a:lnTo>
                <a:lnTo>
                  <a:pt x="1783193" y="2120145"/>
                </a:lnTo>
                <a:lnTo>
                  <a:pt x="1822240" y="2093487"/>
                </a:lnTo>
                <a:lnTo>
                  <a:pt x="1860410" y="2065053"/>
                </a:lnTo>
                <a:lnTo>
                  <a:pt x="1897645" y="2034841"/>
                </a:lnTo>
                <a:lnTo>
                  <a:pt x="1933890" y="2002853"/>
                </a:lnTo>
                <a:lnTo>
                  <a:pt x="1969087" y="1969087"/>
                </a:lnTo>
                <a:lnTo>
                  <a:pt x="2002853" y="1933890"/>
                </a:lnTo>
                <a:lnTo>
                  <a:pt x="2034841" y="1897645"/>
                </a:lnTo>
                <a:lnTo>
                  <a:pt x="2065053" y="1860410"/>
                </a:lnTo>
                <a:lnTo>
                  <a:pt x="2093487" y="1822240"/>
                </a:lnTo>
                <a:lnTo>
                  <a:pt x="2120145" y="1783193"/>
                </a:lnTo>
                <a:lnTo>
                  <a:pt x="2145025" y="1743324"/>
                </a:lnTo>
                <a:lnTo>
                  <a:pt x="2168128" y="1702691"/>
                </a:lnTo>
                <a:lnTo>
                  <a:pt x="2189453" y="1661350"/>
                </a:lnTo>
                <a:lnTo>
                  <a:pt x="2209002" y="1619358"/>
                </a:lnTo>
                <a:lnTo>
                  <a:pt x="2226773" y="1576772"/>
                </a:lnTo>
                <a:lnTo>
                  <a:pt x="2242768" y="1533647"/>
                </a:lnTo>
                <a:lnTo>
                  <a:pt x="2256985" y="1490042"/>
                </a:lnTo>
                <a:lnTo>
                  <a:pt x="2269425" y="1446011"/>
                </a:lnTo>
                <a:lnTo>
                  <a:pt x="2280088" y="1401613"/>
                </a:lnTo>
                <a:lnTo>
                  <a:pt x="2288974" y="1356903"/>
                </a:lnTo>
                <a:lnTo>
                  <a:pt x="2296082" y="1311938"/>
                </a:lnTo>
                <a:lnTo>
                  <a:pt x="2301414" y="1266775"/>
                </a:lnTo>
                <a:lnTo>
                  <a:pt x="2304968" y="1221471"/>
                </a:lnTo>
                <a:lnTo>
                  <a:pt x="2306745" y="1176081"/>
                </a:lnTo>
                <a:lnTo>
                  <a:pt x="2306745" y="1130663"/>
                </a:lnTo>
                <a:lnTo>
                  <a:pt x="2304968" y="1085274"/>
                </a:lnTo>
                <a:lnTo>
                  <a:pt x="2301414" y="1039970"/>
                </a:lnTo>
                <a:lnTo>
                  <a:pt x="2296082" y="994807"/>
                </a:lnTo>
                <a:lnTo>
                  <a:pt x="2288974" y="949842"/>
                </a:lnTo>
                <a:lnTo>
                  <a:pt x="2280088" y="905132"/>
                </a:lnTo>
                <a:lnTo>
                  <a:pt x="2269425" y="860734"/>
                </a:lnTo>
                <a:lnTo>
                  <a:pt x="2256985" y="816703"/>
                </a:lnTo>
                <a:lnTo>
                  <a:pt x="2242768" y="773097"/>
                </a:lnTo>
                <a:lnTo>
                  <a:pt x="2226773" y="729973"/>
                </a:lnTo>
                <a:lnTo>
                  <a:pt x="2209002" y="687386"/>
                </a:lnTo>
                <a:lnTo>
                  <a:pt x="2189453" y="645394"/>
                </a:lnTo>
                <a:lnTo>
                  <a:pt x="2168128" y="604054"/>
                </a:lnTo>
                <a:lnTo>
                  <a:pt x="2145025" y="563421"/>
                </a:lnTo>
                <a:lnTo>
                  <a:pt x="2120145" y="523552"/>
                </a:lnTo>
                <a:lnTo>
                  <a:pt x="2093487" y="484505"/>
                </a:lnTo>
                <a:lnTo>
                  <a:pt x="2065053" y="446335"/>
                </a:lnTo>
                <a:lnTo>
                  <a:pt x="2034841" y="409099"/>
                </a:lnTo>
                <a:lnTo>
                  <a:pt x="2002853" y="372855"/>
                </a:lnTo>
                <a:lnTo>
                  <a:pt x="1969087" y="337658"/>
                </a:lnTo>
                <a:lnTo>
                  <a:pt x="1933890" y="303892"/>
                </a:lnTo>
                <a:lnTo>
                  <a:pt x="1897645" y="271903"/>
                </a:lnTo>
                <a:lnTo>
                  <a:pt x="1860410" y="241692"/>
                </a:lnTo>
                <a:lnTo>
                  <a:pt x="1822240" y="213257"/>
                </a:lnTo>
                <a:lnTo>
                  <a:pt x="1783193" y="186600"/>
                </a:lnTo>
                <a:lnTo>
                  <a:pt x="1743324" y="161720"/>
                </a:lnTo>
                <a:lnTo>
                  <a:pt x="1702691" y="138617"/>
                </a:lnTo>
                <a:lnTo>
                  <a:pt x="1661350" y="117291"/>
                </a:lnTo>
                <a:lnTo>
                  <a:pt x="1619358" y="97743"/>
                </a:lnTo>
                <a:lnTo>
                  <a:pt x="1576772" y="79971"/>
                </a:lnTo>
                <a:lnTo>
                  <a:pt x="1533647" y="63977"/>
                </a:lnTo>
                <a:lnTo>
                  <a:pt x="1490042" y="49760"/>
                </a:lnTo>
                <a:lnTo>
                  <a:pt x="1446011" y="37320"/>
                </a:lnTo>
                <a:lnTo>
                  <a:pt x="1401613" y="26657"/>
                </a:lnTo>
                <a:lnTo>
                  <a:pt x="1356903" y="17771"/>
                </a:lnTo>
                <a:lnTo>
                  <a:pt x="1311938" y="10662"/>
                </a:lnTo>
                <a:lnTo>
                  <a:pt x="1266775" y="5331"/>
                </a:lnTo>
                <a:lnTo>
                  <a:pt x="1221471" y="1777"/>
                </a:lnTo>
                <a:lnTo>
                  <a:pt x="1176081" y="0"/>
                </a:lnTo>
                <a:close/>
              </a:path>
            </a:pathLst>
          </a:custGeom>
          <a:solidFill>
            <a:srgbClr val="357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8200" y="3492561"/>
            <a:ext cx="1168400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5500" y="3556061"/>
            <a:ext cx="9779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2619" y="5841819"/>
            <a:ext cx="3036570" cy="2321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248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Content</a:t>
            </a:r>
            <a:r>
              <a:rPr sz="2500" b="1" spc="-5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b="1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What the site “is”</a:t>
            </a: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</a:rPr>
              <a:t>HTML</a:t>
            </a:r>
            <a:endParaRPr sz="4600" b="1" dirty="0">
              <a:solidFill>
                <a:srgbClr val="5F5F5F"/>
              </a:solidFill>
              <a:latin typeface="Bebas Neue 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4798" y="5836485"/>
            <a:ext cx="3383279" cy="2887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 marR="5080" indent="-213995" algn="ctr">
              <a:lnSpc>
                <a:spcPct val="126200"/>
              </a:lnSpc>
            </a:pPr>
            <a:r>
              <a:rPr sz="4600" b="1" dirty="0">
                <a:solidFill>
                  <a:srgbClr val="5F5F5F"/>
                </a:solidFill>
                <a:latin typeface="Bebas Neue Bold"/>
                <a:cs typeface="Bebas Neue Bold"/>
              </a:rPr>
              <a:t>Design</a:t>
            </a:r>
            <a:r>
              <a:rPr sz="2500" b="1" dirty="0">
                <a:solidFill>
                  <a:srgbClr val="525252"/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2500" spc="-5" dirty="0">
                <a:solidFill>
                  <a:srgbClr val="525252"/>
                </a:solidFill>
                <a:latin typeface="Georgia"/>
                <a:cs typeface="Georgia"/>
              </a:rPr>
              <a:t>How the site looks </a:t>
            </a: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rgbClr val="525252"/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>
                <a:solidFill>
                  <a:srgbClr val="5F5F5F"/>
                </a:solidFill>
                <a:latin typeface="Bebas Neue Bold"/>
              </a:rPr>
              <a:t>CSS</a:t>
            </a:r>
          </a:p>
          <a:p>
            <a:pPr marL="226060" marR="5080" indent="-213995" algn="ctr">
              <a:lnSpc>
                <a:spcPct val="126200"/>
              </a:lnSpc>
            </a:pPr>
            <a:endParaRPr sz="25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75954" y="5842391"/>
            <a:ext cx="3441446" cy="231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065" algn="ctr">
              <a:lnSpc>
                <a:spcPct val="124300"/>
              </a:lnSpc>
            </a:pPr>
            <a:r>
              <a:rPr sz="4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 Bold"/>
                <a:cs typeface="Bebas Neue Bold"/>
              </a:rPr>
              <a:t>Code</a:t>
            </a:r>
            <a:r>
              <a:rPr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  <a:cs typeface="Georgia"/>
              </a:rPr>
              <a:t> </a:t>
            </a:r>
            <a:endParaRPr lang="en-US" sz="25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700" marR="5080" indent="139065" algn="ctr">
              <a:lnSpc>
                <a:spcPct val="124300"/>
              </a:lnSpc>
            </a:pPr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  <a:cs typeface="Georgia"/>
              </a:rPr>
              <a:t>How the site responds </a:t>
            </a:r>
            <a:endParaRPr lang="en-US" sz="25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endParaRPr lang="en-US" sz="1000" spc="-5" dirty="0">
              <a:solidFill>
                <a:schemeClr val="tx1">
                  <a:lumMod val="50000"/>
                  <a:lumOff val="50000"/>
                </a:schemeClr>
              </a:solidFill>
              <a:latin typeface="Georgia"/>
              <a:cs typeface="Georgia"/>
            </a:endParaRPr>
          </a:p>
          <a:p>
            <a:pPr marL="12065" marR="5080" indent="-635" algn="ctr">
              <a:lnSpc>
                <a:spcPct val="124800"/>
              </a:lnSpc>
            </a:pPr>
            <a:r>
              <a:rPr lang="en-US" sz="4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bas Neue Bold"/>
              </a:rPr>
              <a:t>Javascript</a:t>
            </a:r>
            <a:endParaRPr lang="en-US" sz="4600" b="1" dirty="0">
              <a:solidFill>
                <a:schemeClr val="tx1">
                  <a:lumMod val="50000"/>
                  <a:lumOff val="50000"/>
                </a:schemeClr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61893</TotalTime>
  <Words>3010</Words>
  <Application>Microsoft Office PowerPoint</Application>
  <PresentationFormat>Custom</PresentationFormat>
  <Paragraphs>628</Paragraphs>
  <Slides>88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Bebas Neue Bold</vt:lpstr>
      <vt:lpstr>Calibri</vt:lpstr>
      <vt:lpstr>Consolas</vt:lpstr>
      <vt:lpstr>Courier New</vt:lpstr>
      <vt:lpstr>Georgia</vt:lpstr>
      <vt:lpstr>Harrington</vt:lpstr>
      <vt:lpstr>Lora</vt:lpstr>
      <vt:lpstr>Symbol</vt:lpstr>
      <vt:lpstr>Times New Roman</vt:lpstr>
      <vt:lpstr>Office Theme</vt:lpstr>
      <vt:lpstr>PowerPoint Presentation</vt:lpstr>
      <vt:lpstr>Introductions</vt:lpstr>
      <vt:lpstr>CLASS SCHEDULE</vt:lpstr>
      <vt:lpstr>course OVERVIEW</vt:lpstr>
      <vt:lpstr>today</vt:lpstr>
      <vt:lpstr>ODDS &amp; ENDS</vt:lpstr>
      <vt:lpstr>PowerPoint Presentation</vt:lpstr>
      <vt:lpstr>Definitions</vt:lpstr>
      <vt:lpstr>CONTENT, DESIGN, &amp; CODE</vt:lpstr>
      <vt:lpstr>PRACTICE, STUDY, PRACTICE</vt:lpstr>
      <vt:lpstr>PRACTICE, STUDY, PRACTICE</vt:lpstr>
      <vt:lpstr>HTML EDITORS</vt:lpstr>
      <vt:lpstr>WEB BROWSERS</vt:lpstr>
      <vt:lpstr>DEVELOPER TOOLS</vt:lpstr>
      <vt:lpstr>PowerPoint Presentation</vt:lpstr>
      <vt:lpstr>DEVELOPER TOOLS</vt:lpstr>
      <vt:lpstr>WEB BROWSERS</vt:lpstr>
      <vt:lpstr>&lt;html&gt;</vt:lpstr>
      <vt:lpstr>HTML is for content</vt:lpstr>
      <vt:lpstr>HTML DOCUMENT</vt:lpstr>
      <vt:lpstr>PowerPoint Presentation</vt:lpstr>
      <vt:lpstr>PowerPoint Presentation</vt:lpstr>
      <vt:lpstr>PowerPoint Presentation</vt:lpstr>
      <vt:lpstr>PowerPoint Presentation</vt:lpstr>
      <vt:lpstr>HTML Elements</vt:lpstr>
      <vt:lpstr>HTML Elements</vt:lpstr>
      <vt:lpstr>HTML RULES</vt:lpstr>
      <vt:lpstr>HTML Attributes</vt:lpstr>
      <vt:lpstr>DOCTYPE</vt:lpstr>
      <vt:lpstr>DOCTYPE</vt:lpstr>
      <vt:lpstr>HTML DECLARATIOn</vt:lpstr>
      <vt:lpstr>&lt;!--HTML COMMENTS--&gt;</vt:lpstr>
      <vt:lpstr>&lt;!--HTML COMMENTS--&gt;</vt:lpstr>
      <vt:lpstr>HEAD ELEMENT</vt:lpstr>
      <vt:lpstr>TITLE TAG</vt:lpstr>
      <vt:lpstr>TITLE TAG</vt:lpstr>
      <vt:lpstr>BODY ELEMENT</vt:lpstr>
      <vt:lpstr>HEADINGS</vt:lpstr>
      <vt:lpstr>HEADINGS</vt:lpstr>
      <vt:lpstr>PARAGRAPHS</vt:lpstr>
      <vt:lpstr>formatting</vt:lpstr>
      <vt:lpstr>List Elements</vt:lpstr>
      <vt:lpstr>List Elements</vt:lpstr>
      <vt:lpstr>List Elements</vt:lpstr>
      <vt:lpstr>IMAGES</vt:lpstr>
      <vt:lpstr>IMAGES</vt:lpstr>
      <vt:lpstr>Links with the anchor tag</vt:lpstr>
      <vt:lpstr>Some &lt;A&gt;ttributes</vt:lpstr>
      <vt:lpstr>layout</vt:lpstr>
      <vt:lpstr>layout</vt:lpstr>
      <vt:lpstr>PowerPoint Presentation</vt:lpstr>
      <vt:lpstr>PowerPoint Presentation</vt:lpstr>
      <vt:lpstr>Assignment</vt:lpstr>
      <vt:lpstr>PowerPoint Presentation</vt:lpstr>
      <vt:lpstr>CSS is for presentation</vt:lpstr>
      <vt:lpstr>html + CSS = WEBPAGE</vt:lpstr>
      <vt:lpstr>CASCADING STYLE SHEETS</vt:lpstr>
      <vt:lpstr>Css goes where?</vt:lpstr>
      <vt:lpstr>CSS: FAIR WARNING</vt:lpstr>
      <vt:lpstr>ANATOMY OF A CSS RULE</vt:lpstr>
      <vt:lpstr>ANATOMY OF A CSS RULE</vt:lpstr>
      <vt:lpstr>ANATOMY OF A CSS RULE</vt:lpstr>
      <vt:lpstr>EXAMPLE CSS RULE</vt:lpstr>
      <vt:lpstr>EXAMPLE CSS RULE</vt:lpstr>
      <vt:lpstr>{ } Common font Properties</vt:lpstr>
      <vt:lpstr>{ } Common font Properties</vt:lpstr>
      <vt:lpstr>{ } Common font Properties</vt:lpstr>
      <vt:lpstr>{ } Common font Properties</vt:lpstr>
      <vt:lpstr>{ } Common font Properties</vt:lpstr>
      <vt:lpstr>{ } Quick aside about units</vt:lpstr>
      <vt:lpstr>{ } Quick aside about units</vt:lpstr>
      <vt:lpstr>{ } ah-em</vt:lpstr>
      <vt:lpstr>{ } That wasn’t quick</vt:lpstr>
      <vt:lpstr>{ } Common font Properties</vt:lpstr>
      <vt:lpstr>{ } font transform</vt:lpstr>
      <vt:lpstr>{ } font transform</vt:lpstr>
      <vt:lpstr>{ } Colors</vt:lpstr>
      <vt:lpstr>{ } Color examples</vt:lpstr>
      <vt:lpstr>{ } Text-align</vt:lpstr>
      <vt:lpstr>{ } states in CSS</vt:lpstr>
      <vt:lpstr>{ } Pseudo ex-psample</vt:lpstr>
      <vt:lpstr>{ } link states</vt:lpstr>
      <vt:lpstr>{ } four link states</vt:lpstr>
      <vt:lpstr>PowerPoint Presentation</vt:lpstr>
      <vt:lpstr>Practice</vt:lpstr>
      <vt:lpstr>HOMEWORK</vt:lpstr>
      <vt:lpstr>HOMEWORK</vt:lpstr>
      <vt:lpstr>“HOMEWORK”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Slides</dc:title>
  <dc:creator>Rebeckah Johnson</dc:creator>
  <cp:lastModifiedBy>Rebeckah Johnson</cp:lastModifiedBy>
  <cp:revision>323</cp:revision>
  <dcterms:created xsi:type="dcterms:W3CDTF">2017-02-09T11:19:08Z</dcterms:created>
  <dcterms:modified xsi:type="dcterms:W3CDTF">2019-02-14T02:20:14Z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2017-01-13T00:00:00Z</vt:filetime>
  </property>
  <property fmtid="{D5CDD505-2E9C-101B-9397-08002B2CF9AE}" pid="3" name="Creator">
    <vt:lpwstr>Keynote</vt:lpwstr>
  </property>
  <property fmtid="{D5CDD505-2E9C-101B-9397-08002B2CF9AE}" pid="4" name="LastSaved">
    <vt:filetime>2017-02-09T00:00:00Z</vt:filetime>
  </property>
  <property fmtid="{D5CDD505-2E9C-101B-9397-08002B2CF9AE}" pid="5" name="MSIP_Label_236020b0-6d69-48c1-9bb5-c586c1062b70_Enabled">
    <vt:lpwstr>True</vt:lpwstr>
  </property>
  <property fmtid="{D5CDD505-2E9C-101B-9397-08002B2CF9AE}" pid="6" name="MSIP_Label_236020b0-6d69-48c1-9bb5-c586c1062b70_SiteId">
    <vt:lpwstr>cf36141c-ddd7-45a7-b073-111f66d0b30c</vt:lpwstr>
  </property>
  <property fmtid="{D5CDD505-2E9C-101B-9397-08002B2CF9AE}" pid="7" name="MSIP_Label_236020b0-6d69-48c1-9bb5-c586c1062b70_Owner">
    <vt:lpwstr>beck.johnson@avanade.com</vt:lpwstr>
  </property>
  <property fmtid="{D5CDD505-2E9C-101B-9397-08002B2CF9AE}" pid="8" name="MSIP_Label_236020b0-6d69-48c1-9bb5-c586c1062b70_SetDate">
    <vt:lpwstr>2019-01-07T23:42:00.4449225Z</vt:lpwstr>
  </property>
  <property fmtid="{D5CDD505-2E9C-101B-9397-08002B2CF9AE}" pid="9" name="MSIP_Label_236020b0-6d69-48c1-9bb5-c586c1062b70_Name">
    <vt:lpwstr>Confidential</vt:lpwstr>
  </property>
  <property fmtid="{D5CDD505-2E9C-101B-9397-08002B2CF9AE}" pid="10" name="MSIP_Label_236020b0-6d69-48c1-9bb5-c586c1062b70_Application">
    <vt:lpwstr>Microsoft Azure Information Protection</vt:lpwstr>
  </property>
  <property fmtid="{D5CDD505-2E9C-101B-9397-08002B2CF9AE}" pid="11" name="MSIP_Label_236020b0-6d69-48c1-9bb5-c586c1062b70_Extended_MSFT_Method">
    <vt:lpwstr>Automatic</vt:lpwstr>
  </property>
  <property fmtid="{D5CDD505-2E9C-101B-9397-08002B2CF9AE}" pid="12" name="MSIP_Label_5fae8262-b78e-4366-8929-a5d6aac95320_Enabled">
    <vt:lpwstr>True</vt:lpwstr>
  </property>
  <property fmtid="{D5CDD505-2E9C-101B-9397-08002B2CF9AE}" pid="13" name="MSIP_Label_5fae8262-b78e-4366-8929-a5d6aac95320_SiteId">
    <vt:lpwstr>cf36141c-ddd7-45a7-b073-111f66d0b30c</vt:lpwstr>
  </property>
  <property fmtid="{D5CDD505-2E9C-101B-9397-08002B2CF9AE}" pid="14" name="MSIP_Label_5fae8262-b78e-4366-8929-a5d6aac95320_Owner">
    <vt:lpwstr>beck.johnson@avanade.com</vt:lpwstr>
  </property>
  <property fmtid="{D5CDD505-2E9C-101B-9397-08002B2CF9AE}" pid="15" name="MSIP_Label_5fae8262-b78e-4366-8929-a5d6aac95320_SetDate">
    <vt:lpwstr>2019-01-07T23:42:00.4449225Z</vt:lpwstr>
  </property>
  <property fmtid="{D5CDD505-2E9C-101B-9397-08002B2CF9AE}" pid="16" name="MSIP_Label_5fae8262-b78e-4366-8929-a5d6aac95320_Name">
    <vt:lpwstr>Recipients Have Full Control</vt:lpwstr>
  </property>
  <property fmtid="{D5CDD505-2E9C-101B-9397-08002B2CF9AE}" pid="17" name="MSIP_Label_5fae8262-b78e-4366-8929-a5d6aac95320_Application">
    <vt:lpwstr>Microsoft Azure Information Protection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MSIP_Label_5fae8262-b78e-4366-8929-a5d6aac95320_Extended_MSFT_Method">
    <vt:lpwstr>Automatic</vt:lpwstr>
  </property>
  <property fmtid="{D5CDD505-2E9C-101B-9397-08002B2CF9AE}" pid="20" name="Sensitivity">
    <vt:lpwstr>Confidential Recipients Have Full Control</vt:lpwstr>
  </property>
</Properties>
</file>